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0" r:id="rId2"/>
    <p:sldId id="271" r:id="rId3"/>
    <p:sldId id="256" r:id="rId4"/>
    <p:sldId id="258" r:id="rId5"/>
    <p:sldId id="263" r:id="rId6"/>
    <p:sldId id="264" r:id="rId7"/>
    <p:sldId id="272" r:id="rId8"/>
    <p:sldId id="259" r:id="rId9"/>
    <p:sldId id="260" r:id="rId10"/>
    <p:sldId id="265" r:id="rId11"/>
    <p:sldId id="273" r:id="rId12"/>
    <p:sldId id="261" r:id="rId13"/>
    <p:sldId id="267" r:id="rId14"/>
    <p:sldId id="268" r:id="rId15"/>
    <p:sldId id="274" r:id="rId16"/>
    <p:sldId id="266" r:id="rId17"/>
    <p:sldId id="269" r:id="rId18"/>
    <p:sldId id="275" r:id="rId19"/>
    <p:sldId id="262" r:id="rId20"/>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FF9999"/>
    <a:srgbClr val="FF3300"/>
    <a:srgbClr val="6666FF"/>
    <a:srgbClr val="3366FF"/>
    <a:srgbClr val="FF9933"/>
    <a:srgbClr val="009999"/>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57" autoAdjust="0"/>
    <p:restoredTop sz="94660"/>
  </p:normalViewPr>
  <p:slideViewPr>
    <p:cSldViewPr snapToGrid="0">
      <p:cViewPr varScale="1">
        <p:scale>
          <a:sx n="83" d="100"/>
          <a:sy n="83" d="100"/>
        </p:scale>
        <p:origin x="595"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9" name="正方形/長方形 8"/>
          <p:cNvSpPr/>
          <p:nvPr userDrawn="1"/>
        </p:nvSpPr>
        <p:spPr>
          <a:xfrm>
            <a:off x="506634" y="308653"/>
            <a:ext cx="1872000" cy="390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a:latin typeface="游ゴシック" panose="020B0400000000000000" pitchFamily="50" charset="-128"/>
                <a:ea typeface="游ゴシック" panose="020B0400000000000000" pitchFamily="50" charset="-128"/>
              </a:rPr>
              <a:t>北海道を学ぶ</a:t>
            </a:r>
          </a:p>
        </p:txBody>
      </p:sp>
      <p:sp>
        <p:nvSpPr>
          <p:cNvPr id="10" name="正方形/長方形 9"/>
          <p:cNvSpPr/>
          <p:nvPr userDrawn="1"/>
        </p:nvSpPr>
        <p:spPr>
          <a:xfrm>
            <a:off x="2378634" y="308653"/>
            <a:ext cx="7020860" cy="390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200" b="1" dirty="0">
                <a:latin typeface="游ゴシック" panose="020B0400000000000000" pitchFamily="50" charset="-128"/>
                <a:ea typeface="游ゴシック" panose="020B0400000000000000" pitchFamily="50" charset="-128"/>
              </a:rPr>
              <a:t>北海道教育旅行サイト</a:t>
            </a:r>
            <a:r>
              <a:rPr lang="en-US" altLang="ja-JP" sz="1200" b="1" dirty="0">
                <a:latin typeface="游ゴシック" panose="020B0400000000000000" pitchFamily="50" charset="-128"/>
                <a:ea typeface="游ゴシック" panose="020B0400000000000000" pitchFamily="50" charset="-128"/>
              </a:rPr>
              <a:t>/</a:t>
            </a:r>
            <a:r>
              <a:rPr lang="ja-JP" altLang="en-US" sz="1200" b="1" dirty="0">
                <a:latin typeface="游ゴシック" panose="020B0400000000000000" pitchFamily="50" charset="-128"/>
                <a:ea typeface="游ゴシック" panose="020B0400000000000000" pitchFamily="50" charset="-128"/>
              </a:rPr>
              <a:t>ミルシルマナブ</a:t>
            </a:r>
            <a:r>
              <a:rPr lang="en-US" altLang="ja-JP" sz="1200" b="1" dirty="0">
                <a:latin typeface="游ゴシック" panose="020B0400000000000000" pitchFamily="50" charset="-128"/>
                <a:ea typeface="游ゴシック" panose="020B0400000000000000" pitchFamily="50" charset="-128"/>
              </a:rPr>
              <a:t>HOKKAIDO</a:t>
            </a:r>
            <a:endParaRPr lang="ja-JP" altLang="en-US" sz="1200" b="1" dirty="0">
              <a:latin typeface="游ゴシック" panose="020B0400000000000000" pitchFamily="50" charset="-128"/>
              <a:ea typeface="游ゴシック" panose="020B0400000000000000" pitchFamily="50" charset="-128"/>
            </a:endParaRPr>
          </a:p>
        </p:txBody>
      </p:sp>
      <p:sp>
        <p:nvSpPr>
          <p:cNvPr id="12" name="正方形/長方形 11"/>
          <p:cNvSpPr/>
          <p:nvPr userDrawn="1"/>
        </p:nvSpPr>
        <p:spPr>
          <a:xfrm>
            <a:off x="506636" y="4677508"/>
            <a:ext cx="1950000" cy="28931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83" dirty="0">
                <a:latin typeface="游ゴシック Medium" panose="020B0500000000000000" pitchFamily="50" charset="-128"/>
                <a:ea typeface="游ゴシック Medium" panose="020B0500000000000000" pitchFamily="50" charset="-128"/>
              </a:rPr>
              <a:t>事前学習ワンポイント</a:t>
            </a:r>
          </a:p>
        </p:txBody>
      </p:sp>
      <p:sp>
        <p:nvSpPr>
          <p:cNvPr id="13" name="正方形/長方形 12"/>
          <p:cNvSpPr/>
          <p:nvPr userDrawn="1"/>
        </p:nvSpPr>
        <p:spPr>
          <a:xfrm>
            <a:off x="506636" y="4983569"/>
            <a:ext cx="6210687" cy="1483863"/>
          </a:xfrm>
          <a:prstGeom prst="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083" dirty="0">
              <a:solidFill>
                <a:schemeClr val="tx1"/>
              </a:solidFill>
              <a:latin typeface="游ゴシック Medium" panose="020B0500000000000000" pitchFamily="50" charset="-128"/>
              <a:ea typeface="游ゴシック Medium" panose="020B0500000000000000" pitchFamily="50" charset="-128"/>
            </a:endParaRPr>
          </a:p>
          <a:p>
            <a:endParaRPr lang="en-US" altLang="ja-JP" sz="1083" dirty="0">
              <a:solidFill>
                <a:schemeClr val="tx1"/>
              </a:solidFill>
              <a:latin typeface="游ゴシック Medium" panose="020B0500000000000000" pitchFamily="50" charset="-128"/>
              <a:ea typeface="游ゴシック Medium" panose="020B0500000000000000" pitchFamily="50" charset="-128"/>
            </a:endParaRPr>
          </a:p>
        </p:txBody>
      </p:sp>
      <p:cxnSp>
        <p:nvCxnSpPr>
          <p:cNvPr id="7" name="直線コネクタ 6">
            <a:extLst>
              <a:ext uri="{FF2B5EF4-FFF2-40B4-BE49-F238E27FC236}">
                <a16:creationId xmlns:a16="http://schemas.microsoft.com/office/drawing/2014/main" id="{C895A3B8-11BE-4142-AACF-845D060D2D75}"/>
              </a:ext>
            </a:extLst>
          </p:cNvPr>
          <p:cNvCxnSpPr>
            <a:cxnSpLocks/>
          </p:cNvCxnSpPr>
          <p:nvPr userDrawn="1"/>
        </p:nvCxnSpPr>
        <p:spPr>
          <a:xfrm flipH="1">
            <a:off x="3586119" y="2049244"/>
            <a:ext cx="0" cy="252000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userDrawn="1"/>
        </p:nvSpPr>
        <p:spPr>
          <a:xfrm>
            <a:off x="6029323" y="6623506"/>
            <a:ext cx="3951515" cy="200055"/>
          </a:xfrm>
          <a:prstGeom prst="rect">
            <a:avLst/>
          </a:prstGeom>
          <a:noFill/>
        </p:spPr>
        <p:txBody>
          <a:bodyPr wrap="square" rtlCol="0">
            <a:spAutoFit/>
          </a:bodyPr>
          <a:lstStyle/>
          <a:p>
            <a:pPr algn="r"/>
            <a:r>
              <a:rPr kumimoji="1" lang="ja-JP" altLang="en-US" sz="700" b="1" dirty="0"/>
              <a:t>≪注意≫ 掲載している写真画像の無断複製及び無断転載を禁止致します。</a:t>
            </a:r>
          </a:p>
        </p:txBody>
      </p:sp>
    </p:spTree>
    <p:extLst>
      <p:ext uri="{BB962C8B-B14F-4D97-AF65-F5344CB8AC3E}">
        <p14:creationId xmlns:p14="http://schemas.microsoft.com/office/powerpoint/2010/main" val="3206995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ACF3566-D89C-4550-9D5E-5825AAD36DF7}" type="datetimeFigureOut">
              <a:rPr kumimoji="1" lang="ja-JP" altLang="en-US" smtClean="0"/>
              <a:t>2017/7/13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9BE6124D-BF6E-4266-95C6-A3A367861025}" type="slidenum">
              <a:rPr kumimoji="1" lang="ja-JP" altLang="en-US" smtClean="0"/>
              <a:t>‹#›</a:t>
            </a:fld>
            <a:endParaRPr kumimoji="1" lang="ja-JP" altLang="en-US" dirty="0"/>
          </a:p>
        </p:txBody>
      </p:sp>
    </p:spTree>
    <p:extLst>
      <p:ext uri="{BB962C8B-B14F-4D97-AF65-F5344CB8AC3E}">
        <p14:creationId xmlns:p14="http://schemas.microsoft.com/office/powerpoint/2010/main" val="3686222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ACF3566-D89C-4550-9D5E-5825AAD36DF7}" type="datetimeFigureOut">
              <a:rPr kumimoji="1" lang="ja-JP" altLang="en-US" smtClean="0"/>
              <a:t>2017/7/13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9BE6124D-BF6E-4266-95C6-A3A367861025}" type="slidenum">
              <a:rPr kumimoji="1" lang="ja-JP" altLang="en-US" smtClean="0"/>
              <a:t>‹#›</a:t>
            </a:fld>
            <a:endParaRPr kumimoji="1" lang="ja-JP" altLang="en-US" dirty="0"/>
          </a:p>
        </p:txBody>
      </p:sp>
    </p:spTree>
    <p:extLst>
      <p:ext uri="{BB962C8B-B14F-4D97-AF65-F5344CB8AC3E}">
        <p14:creationId xmlns:p14="http://schemas.microsoft.com/office/powerpoint/2010/main" val="4151795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ACF3566-D89C-4550-9D5E-5825AAD36DF7}" type="datetimeFigureOut">
              <a:rPr kumimoji="1" lang="ja-JP" altLang="en-US" smtClean="0"/>
              <a:t>2017/7/13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9BE6124D-BF6E-4266-95C6-A3A367861025}" type="slidenum">
              <a:rPr kumimoji="1" lang="ja-JP" altLang="en-US" smtClean="0"/>
              <a:t>‹#›</a:t>
            </a:fld>
            <a:endParaRPr kumimoji="1" lang="ja-JP" altLang="en-US" dirty="0"/>
          </a:p>
        </p:txBody>
      </p:sp>
    </p:spTree>
    <p:extLst>
      <p:ext uri="{BB962C8B-B14F-4D97-AF65-F5344CB8AC3E}">
        <p14:creationId xmlns:p14="http://schemas.microsoft.com/office/powerpoint/2010/main" val="4037170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ACF3566-D89C-4550-9D5E-5825AAD36DF7}" type="datetimeFigureOut">
              <a:rPr kumimoji="1" lang="ja-JP" altLang="en-US" smtClean="0"/>
              <a:t>2017/7/13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9BE6124D-BF6E-4266-95C6-A3A367861025}" type="slidenum">
              <a:rPr kumimoji="1" lang="ja-JP" altLang="en-US" smtClean="0"/>
              <a:t>‹#›</a:t>
            </a:fld>
            <a:endParaRPr kumimoji="1" lang="ja-JP" altLang="en-US" dirty="0"/>
          </a:p>
        </p:txBody>
      </p:sp>
    </p:spTree>
    <p:extLst>
      <p:ext uri="{BB962C8B-B14F-4D97-AF65-F5344CB8AC3E}">
        <p14:creationId xmlns:p14="http://schemas.microsoft.com/office/powerpoint/2010/main" val="3439560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ACF3566-D89C-4550-9D5E-5825AAD36DF7}" type="datetimeFigureOut">
              <a:rPr kumimoji="1" lang="ja-JP" altLang="en-US" smtClean="0"/>
              <a:t>2017/7/13</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9BE6124D-BF6E-4266-95C6-A3A367861025}" type="slidenum">
              <a:rPr kumimoji="1" lang="ja-JP" altLang="en-US" smtClean="0"/>
              <a:t>‹#›</a:t>
            </a:fld>
            <a:endParaRPr kumimoji="1" lang="ja-JP" altLang="en-US" dirty="0"/>
          </a:p>
        </p:txBody>
      </p:sp>
    </p:spTree>
    <p:extLst>
      <p:ext uri="{BB962C8B-B14F-4D97-AF65-F5344CB8AC3E}">
        <p14:creationId xmlns:p14="http://schemas.microsoft.com/office/powerpoint/2010/main" val="2935719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ACF3566-D89C-4550-9D5E-5825AAD36DF7}" type="datetimeFigureOut">
              <a:rPr kumimoji="1" lang="ja-JP" altLang="en-US" smtClean="0"/>
              <a:t>2017/7/13</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9BE6124D-BF6E-4266-95C6-A3A367861025}" type="slidenum">
              <a:rPr kumimoji="1" lang="ja-JP" altLang="en-US" smtClean="0"/>
              <a:t>‹#›</a:t>
            </a:fld>
            <a:endParaRPr kumimoji="1" lang="ja-JP" altLang="en-US" dirty="0"/>
          </a:p>
        </p:txBody>
      </p:sp>
    </p:spTree>
    <p:extLst>
      <p:ext uri="{BB962C8B-B14F-4D97-AF65-F5344CB8AC3E}">
        <p14:creationId xmlns:p14="http://schemas.microsoft.com/office/powerpoint/2010/main" val="2104291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ACF3566-D89C-4550-9D5E-5825AAD36DF7}" type="datetimeFigureOut">
              <a:rPr kumimoji="1" lang="ja-JP" altLang="en-US" smtClean="0"/>
              <a:t>2017/7/13</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9BE6124D-BF6E-4266-95C6-A3A367861025}" type="slidenum">
              <a:rPr kumimoji="1" lang="ja-JP" altLang="en-US" smtClean="0"/>
              <a:t>‹#›</a:t>
            </a:fld>
            <a:endParaRPr kumimoji="1" lang="ja-JP" altLang="en-US" dirty="0"/>
          </a:p>
        </p:txBody>
      </p:sp>
    </p:spTree>
    <p:extLst>
      <p:ext uri="{BB962C8B-B14F-4D97-AF65-F5344CB8AC3E}">
        <p14:creationId xmlns:p14="http://schemas.microsoft.com/office/powerpoint/2010/main" val="4202638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CF3566-D89C-4550-9D5E-5825AAD36DF7}" type="datetimeFigureOut">
              <a:rPr kumimoji="1" lang="ja-JP" altLang="en-US" smtClean="0"/>
              <a:t>2017/7/13</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9BE6124D-BF6E-4266-95C6-A3A367861025}" type="slidenum">
              <a:rPr kumimoji="1" lang="ja-JP" altLang="en-US" smtClean="0"/>
              <a:t>‹#›</a:t>
            </a:fld>
            <a:endParaRPr kumimoji="1" lang="ja-JP" altLang="en-US" dirty="0"/>
          </a:p>
        </p:txBody>
      </p:sp>
    </p:spTree>
    <p:extLst>
      <p:ext uri="{BB962C8B-B14F-4D97-AF65-F5344CB8AC3E}">
        <p14:creationId xmlns:p14="http://schemas.microsoft.com/office/powerpoint/2010/main" val="2778281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ACF3566-D89C-4550-9D5E-5825AAD36DF7}" type="datetimeFigureOut">
              <a:rPr kumimoji="1" lang="ja-JP" altLang="en-US" smtClean="0"/>
              <a:t>2017/7/13</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9BE6124D-BF6E-4266-95C6-A3A367861025}" type="slidenum">
              <a:rPr kumimoji="1" lang="ja-JP" altLang="en-US" smtClean="0"/>
              <a:t>‹#›</a:t>
            </a:fld>
            <a:endParaRPr kumimoji="1" lang="ja-JP" altLang="en-US" dirty="0"/>
          </a:p>
        </p:txBody>
      </p:sp>
    </p:spTree>
    <p:extLst>
      <p:ext uri="{BB962C8B-B14F-4D97-AF65-F5344CB8AC3E}">
        <p14:creationId xmlns:p14="http://schemas.microsoft.com/office/powerpoint/2010/main" val="3675759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ACF3566-D89C-4550-9D5E-5825AAD36DF7}" type="datetimeFigureOut">
              <a:rPr kumimoji="1" lang="ja-JP" altLang="en-US" smtClean="0"/>
              <a:t>2017/7/13</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9BE6124D-BF6E-4266-95C6-A3A367861025}" type="slidenum">
              <a:rPr kumimoji="1" lang="ja-JP" altLang="en-US" smtClean="0"/>
              <a:t>‹#›</a:t>
            </a:fld>
            <a:endParaRPr kumimoji="1" lang="ja-JP" altLang="en-US" dirty="0"/>
          </a:p>
        </p:txBody>
      </p:sp>
    </p:spTree>
    <p:extLst>
      <p:ext uri="{BB962C8B-B14F-4D97-AF65-F5344CB8AC3E}">
        <p14:creationId xmlns:p14="http://schemas.microsoft.com/office/powerpoint/2010/main" val="2459445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CF3566-D89C-4550-9D5E-5825AAD36DF7}" type="datetimeFigureOut">
              <a:rPr kumimoji="1" lang="ja-JP" altLang="en-US" smtClean="0"/>
              <a:t>2017/7/13</a:t>
            </a:fld>
            <a:endParaRPr kumimoji="1" lang="ja-JP" altLang="en-US" dirty="0"/>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E6124D-BF6E-4266-95C6-A3A367861025}" type="slidenum">
              <a:rPr kumimoji="1" lang="ja-JP" altLang="en-US" smtClean="0"/>
              <a:t>‹#›</a:t>
            </a:fld>
            <a:endParaRPr kumimoji="1" lang="ja-JP" altLang="en-US" dirty="0"/>
          </a:p>
        </p:txBody>
      </p:sp>
    </p:spTree>
    <p:extLst>
      <p:ext uri="{BB962C8B-B14F-4D97-AF65-F5344CB8AC3E}">
        <p14:creationId xmlns:p14="http://schemas.microsoft.com/office/powerpoint/2010/main" val="395712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73E27095-57C5-4B92-82D9-C85E948C98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2" y="-73891"/>
            <a:ext cx="9908722" cy="7003858"/>
          </a:xfrm>
          <a:prstGeom prst="rect">
            <a:avLst/>
          </a:prstGeom>
        </p:spPr>
      </p:pic>
    </p:spTree>
    <p:extLst>
      <p:ext uri="{BB962C8B-B14F-4D97-AF65-F5344CB8AC3E}">
        <p14:creationId xmlns:p14="http://schemas.microsoft.com/office/powerpoint/2010/main" val="3729187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ED52F669-4E5E-4809-B4CB-2E8025A3CDFB}"/>
              </a:ext>
            </a:extLst>
          </p:cNvPr>
          <p:cNvSpPr txBox="1"/>
          <p:nvPr/>
        </p:nvSpPr>
        <p:spPr>
          <a:xfrm>
            <a:off x="506636" y="895317"/>
            <a:ext cx="809837" cy="242374"/>
          </a:xfrm>
          <a:prstGeom prst="rect">
            <a:avLst/>
          </a:prstGeom>
          <a:noFill/>
        </p:spPr>
        <p:txBody>
          <a:bodyPr wrap="none" rtlCol="0">
            <a:spAutoFit/>
          </a:bodyPr>
          <a:lstStyle/>
          <a:p>
            <a:r>
              <a:rPr lang="ja-JP" altLang="en-US" sz="975" dirty="0">
                <a:solidFill>
                  <a:schemeClr val="accent1"/>
                </a:solidFill>
                <a:latin typeface="游ゴシック" panose="020B0400000000000000" pitchFamily="50" charset="-128"/>
                <a:ea typeface="游ゴシック" panose="020B0400000000000000" pitchFamily="50" charset="-128"/>
              </a:rPr>
              <a:t>▶歴史文化</a:t>
            </a:r>
            <a:endParaRPr lang="en-US" altLang="ja-JP" sz="975" dirty="0">
              <a:latin typeface="游ゴシック" panose="020B0400000000000000" pitchFamily="50" charset="-128"/>
              <a:ea typeface="游ゴシック" panose="020B0400000000000000" pitchFamily="50" charset="-128"/>
            </a:endParaRPr>
          </a:p>
        </p:txBody>
      </p:sp>
      <p:sp>
        <p:nvSpPr>
          <p:cNvPr id="5" name="テキスト ボックス 4">
            <a:extLst>
              <a:ext uri="{FF2B5EF4-FFF2-40B4-BE49-F238E27FC236}">
                <a16:creationId xmlns:a16="http://schemas.microsoft.com/office/drawing/2014/main" id="{EA7C3CFD-C393-4247-9214-35A2C1CF0A91}"/>
              </a:ext>
            </a:extLst>
          </p:cNvPr>
          <p:cNvSpPr txBox="1"/>
          <p:nvPr/>
        </p:nvSpPr>
        <p:spPr>
          <a:xfrm>
            <a:off x="506636" y="1145386"/>
            <a:ext cx="946093" cy="275781"/>
          </a:xfrm>
          <a:prstGeom prst="rect">
            <a:avLst/>
          </a:prstGeom>
          <a:noFill/>
        </p:spPr>
        <p:txBody>
          <a:bodyPr wrap="none" rtlCol="0">
            <a:spAutoFit/>
          </a:bodyPr>
          <a:lstStyle/>
          <a:p>
            <a:r>
              <a:rPr lang="ja-JP" altLang="en-US" sz="1192" dirty="0">
                <a:solidFill>
                  <a:srgbClr val="00B0F0"/>
                </a:solidFill>
                <a:latin typeface="游ゴシック" panose="020B0400000000000000" pitchFamily="50" charset="-128"/>
                <a:ea typeface="游ゴシック" panose="020B0400000000000000" pitchFamily="50" charset="-128"/>
              </a:rPr>
              <a:t>開拓の歴史</a:t>
            </a:r>
            <a:endParaRPr lang="en-US" altLang="ja-JP" sz="1192" dirty="0">
              <a:solidFill>
                <a:srgbClr val="00B0F0"/>
              </a:solidFill>
              <a:latin typeface="游ゴシック" panose="020B0400000000000000" pitchFamily="50" charset="-128"/>
              <a:ea typeface="游ゴシック" panose="020B0400000000000000" pitchFamily="50" charset="-128"/>
            </a:endParaRPr>
          </a:p>
        </p:txBody>
      </p:sp>
      <p:sp>
        <p:nvSpPr>
          <p:cNvPr id="6" name="テキスト ボックス 5">
            <a:extLst>
              <a:ext uri="{FF2B5EF4-FFF2-40B4-BE49-F238E27FC236}">
                <a16:creationId xmlns:a16="http://schemas.microsoft.com/office/drawing/2014/main" id="{13D4C1EB-68FC-4662-B338-7BD530701B57}"/>
              </a:ext>
            </a:extLst>
          </p:cNvPr>
          <p:cNvSpPr txBox="1"/>
          <p:nvPr/>
        </p:nvSpPr>
        <p:spPr>
          <a:xfrm>
            <a:off x="506636" y="1441823"/>
            <a:ext cx="6300440" cy="430887"/>
          </a:xfrm>
          <a:prstGeom prst="rect">
            <a:avLst/>
          </a:prstGeom>
          <a:noFill/>
        </p:spPr>
        <p:txBody>
          <a:bodyPr wrap="square" rtlCol="0">
            <a:spAutoFit/>
          </a:bodyPr>
          <a:lstStyle/>
          <a:p>
            <a:r>
              <a:rPr lang="ja-JP" altLang="en-US" sz="2200" b="1" dirty="0">
                <a:solidFill>
                  <a:schemeClr val="accent1"/>
                </a:solidFill>
                <a:latin typeface="游ゴシック" panose="020B0400000000000000" pitchFamily="50" charset="-128"/>
                <a:ea typeface="游ゴシック" panose="020B0400000000000000" pitchFamily="50" charset="-128"/>
              </a:rPr>
              <a:t>未来を拓く志がエンジン！北海道開拓物語</a:t>
            </a:r>
            <a:endParaRPr lang="en-US" altLang="ja-JP" sz="2200" b="1" dirty="0">
              <a:solidFill>
                <a:schemeClr val="accent1"/>
              </a:solidFill>
              <a:latin typeface="游ゴシック" panose="020B0400000000000000" pitchFamily="50" charset="-128"/>
              <a:ea typeface="游ゴシック" panose="020B0400000000000000" pitchFamily="50" charset="-128"/>
            </a:endParaRPr>
          </a:p>
        </p:txBody>
      </p:sp>
      <p:sp>
        <p:nvSpPr>
          <p:cNvPr id="7" name="テキスト ボックス 6">
            <a:extLst>
              <a:ext uri="{FF2B5EF4-FFF2-40B4-BE49-F238E27FC236}">
                <a16:creationId xmlns:a16="http://schemas.microsoft.com/office/drawing/2014/main" id="{F7D7BE8A-8D48-40FB-9CA4-8C4EC8C8E55B}"/>
              </a:ext>
            </a:extLst>
          </p:cNvPr>
          <p:cNvSpPr txBox="1"/>
          <p:nvPr/>
        </p:nvSpPr>
        <p:spPr>
          <a:xfrm>
            <a:off x="506636" y="1960464"/>
            <a:ext cx="3005951" cy="707886"/>
          </a:xfrm>
          <a:prstGeom prst="rect">
            <a:avLst/>
          </a:prstGeom>
          <a:noFill/>
        </p:spPr>
        <p:txBody>
          <a:bodyPr wrap="none" rtlCol="0">
            <a:spAutoFit/>
          </a:bodyPr>
          <a:lstStyle/>
          <a:p>
            <a:r>
              <a:rPr lang="ja-JP" altLang="en-US" sz="2000" b="1" dirty="0">
                <a:latin typeface="游ゴシック" panose="020B0400000000000000" pitchFamily="50" charset="-128"/>
                <a:ea typeface="游ゴシック" panose="020B0400000000000000" pitchFamily="50" charset="-128"/>
              </a:rPr>
              <a:t>北海道開拓は、</a:t>
            </a:r>
            <a:endParaRPr lang="en-US" altLang="ja-JP" sz="2000" b="1" dirty="0">
              <a:latin typeface="游ゴシック" panose="020B0400000000000000" pitchFamily="50" charset="-128"/>
              <a:ea typeface="游ゴシック" panose="020B0400000000000000" pitchFamily="50" charset="-128"/>
            </a:endParaRPr>
          </a:p>
          <a:p>
            <a:r>
              <a:rPr lang="ja-JP" altLang="en-US" sz="2000" b="1" dirty="0">
                <a:latin typeface="游ゴシック" panose="020B0400000000000000" pitchFamily="50" charset="-128"/>
                <a:ea typeface="游ゴシック" panose="020B0400000000000000" pitchFamily="50" charset="-128"/>
              </a:rPr>
              <a:t>日本の近代化への原動力</a:t>
            </a:r>
            <a:endParaRPr lang="en-US" altLang="ja-JP" sz="2000" b="1" dirty="0">
              <a:latin typeface="游ゴシック" panose="020B0400000000000000" pitchFamily="50" charset="-128"/>
              <a:ea typeface="游ゴシック" panose="020B0400000000000000" pitchFamily="50" charset="-128"/>
            </a:endParaRPr>
          </a:p>
        </p:txBody>
      </p:sp>
      <p:sp>
        <p:nvSpPr>
          <p:cNvPr id="8" name="テキスト ボックス 7">
            <a:extLst>
              <a:ext uri="{FF2B5EF4-FFF2-40B4-BE49-F238E27FC236}">
                <a16:creationId xmlns:a16="http://schemas.microsoft.com/office/drawing/2014/main" id="{302FC634-6568-47C1-B43E-570FD3BEEEA4}"/>
              </a:ext>
            </a:extLst>
          </p:cNvPr>
          <p:cNvSpPr txBox="1"/>
          <p:nvPr/>
        </p:nvSpPr>
        <p:spPr>
          <a:xfrm>
            <a:off x="506636" y="2702836"/>
            <a:ext cx="3078212" cy="1654812"/>
          </a:xfrm>
          <a:prstGeom prst="rect">
            <a:avLst/>
          </a:prstGeom>
          <a:noFill/>
        </p:spPr>
        <p:txBody>
          <a:bodyPr wrap="square" rtlCol="0">
            <a:spAutoFit/>
          </a:bodyPr>
          <a:lstStyle/>
          <a:p>
            <a:pPr>
              <a:spcBef>
                <a:spcPts val="217"/>
              </a:spcBef>
            </a:pPr>
            <a:r>
              <a:rPr lang="en-US" altLang="ja-JP" sz="980" dirty="0">
                <a:latin typeface="游ゴシック" panose="020B0400000000000000" pitchFamily="50" charset="-128"/>
                <a:ea typeface="游ゴシック" panose="020B0400000000000000" pitchFamily="50" charset="-128"/>
              </a:rPr>
              <a:t>1869</a:t>
            </a:r>
            <a:r>
              <a:rPr lang="ja-JP" altLang="en-US" sz="980" dirty="0">
                <a:latin typeface="游ゴシック" panose="020B0400000000000000" pitchFamily="50" charset="-128"/>
                <a:ea typeface="游ゴシック" panose="020B0400000000000000" pitchFamily="50" charset="-128"/>
              </a:rPr>
              <a:t>年、明治政府は開拓使を置き、蝦夷地を「北海</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道」と名づけました。ここから、日本の近代化のた</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めの資源開発を目的とした北海道開拓がスタートし</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ます。札幌や小樽を中心として、道路・港湾・鉄道</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の整備や、鉱山の開発、官営工場の設立などが次々</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と行われ、北海道の産業は発展していきました。</a:t>
            </a:r>
          </a:p>
          <a:p>
            <a:pPr>
              <a:spcBef>
                <a:spcPts val="217"/>
              </a:spcBef>
            </a:pPr>
            <a:r>
              <a:rPr lang="ja-JP" altLang="en-US" sz="980" dirty="0">
                <a:latin typeface="游ゴシック" panose="020B0400000000000000" pitchFamily="50" charset="-128"/>
                <a:ea typeface="游ゴシック" panose="020B0400000000000000" pitchFamily="50" charset="-128"/>
              </a:rPr>
              <a:t>開拓を担う人材の育成も同時に行われ、この時期に</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開学した「札幌農学校（現在の北海道大学）」では、</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新渡戸稲造や内村鑑三などが学びました。</a:t>
            </a:r>
          </a:p>
        </p:txBody>
      </p:sp>
      <p:sp>
        <p:nvSpPr>
          <p:cNvPr id="9" name="テキスト ボックス 8">
            <a:extLst>
              <a:ext uri="{FF2B5EF4-FFF2-40B4-BE49-F238E27FC236}">
                <a16:creationId xmlns:a16="http://schemas.microsoft.com/office/drawing/2014/main" id="{3A175E0F-74EB-4DBC-8728-2DA5708D93F5}"/>
              </a:ext>
            </a:extLst>
          </p:cNvPr>
          <p:cNvSpPr txBox="1"/>
          <p:nvPr/>
        </p:nvSpPr>
        <p:spPr>
          <a:xfrm>
            <a:off x="3728864" y="1960464"/>
            <a:ext cx="3005951" cy="707886"/>
          </a:xfrm>
          <a:prstGeom prst="rect">
            <a:avLst/>
          </a:prstGeom>
          <a:noFill/>
        </p:spPr>
        <p:txBody>
          <a:bodyPr wrap="none" rtlCol="0">
            <a:spAutoFit/>
          </a:bodyPr>
          <a:lstStyle/>
          <a:p>
            <a:r>
              <a:rPr lang="ja-JP" altLang="en-US" sz="2000" b="1" dirty="0">
                <a:latin typeface="游ゴシック" panose="020B0400000000000000" pitchFamily="50" charset="-128"/>
                <a:ea typeface="游ゴシック" panose="020B0400000000000000" pitchFamily="50" charset="-128"/>
              </a:rPr>
              <a:t>クラーク博士をはじめ、</a:t>
            </a:r>
            <a:endParaRPr lang="en-US" altLang="ja-JP" sz="2000" b="1" dirty="0">
              <a:latin typeface="游ゴシック" panose="020B0400000000000000" pitchFamily="50" charset="-128"/>
              <a:ea typeface="游ゴシック" panose="020B0400000000000000" pitchFamily="50" charset="-128"/>
            </a:endParaRPr>
          </a:p>
          <a:p>
            <a:r>
              <a:rPr lang="ja-JP" altLang="en-US" sz="2000" b="1" dirty="0">
                <a:latin typeface="游ゴシック" panose="020B0400000000000000" pitchFamily="50" charset="-128"/>
                <a:ea typeface="游ゴシック" panose="020B0400000000000000" pitchFamily="50" charset="-128"/>
              </a:rPr>
              <a:t>活躍したお雇い外国人</a:t>
            </a:r>
            <a:endParaRPr lang="en-US" altLang="ja-JP" sz="2000" b="1" dirty="0">
              <a:latin typeface="游ゴシック" panose="020B0400000000000000" pitchFamily="50" charset="-128"/>
              <a:ea typeface="游ゴシック" panose="020B0400000000000000" pitchFamily="50" charset="-128"/>
            </a:endParaRPr>
          </a:p>
        </p:txBody>
      </p:sp>
      <p:sp>
        <p:nvSpPr>
          <p:cNvPr id="10" name="テキスト ボックス 9">
            <a:extLst>
              <a:ext uri="{FF2B5EF4-FFF2-40B4-BE49-F238E27FC236}">
                <a16:creationId xmlns:a16="http://schemas.microsoft.com/office/drawing/2014/main" id="{063F81C9-0E8C-4914-BD01-1B249A002901}"/>
              </a:ext>
            </a:extLst>
          </p:cNvPr>
          <p:cNvSpPr txBox="1"/>
          <p:nvPr/>
        </p:nvSpPr>
        <p:spPr>
          <a:xfrm>
            <a:off x="3728864" y="2702836"/>
            <a:ext cx="3078212" cy="1654812"/>
          </a:xfrm>
          <a:prstGeom prst="rect">
            <a:avLst/>
          </a:prstGeom>
          <a:noFill/>
        </p:spPr>
        <p:txBody>
          <a:bodyPr wrap="square" rtlCol="0">
            <a:spAutoFit/>
          </a:bodyPr>
          <a:lstStyle/>
          <a:p>
            <a:pPr>
              <a:spcBef>
                <a:spcPts val="217"/>
              </a:spcBef>
            </a:pPr>
            <a:r>
              <a:rPr lang="ja-JP" altLang="en-US" sz="980" dirty="0">
                <a:latin typeface="游ゴシック" panose="020B0400000000000000" pitchFamily="50" charset="-128"/>
                <a:ea typeface="游ゴシック" panose="020B0400000000000000" pitchFamily="50" charset="-128"/>
              </a:rPr>
              <a:t>それまで鎖国していた日本は、特に自然科学の分野</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で欧米に遅れをとっていました。そこで明治政府は、</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最新の知識や技術を取り入れるべく、諸外国から専</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門家を日本に招きました。北海道では、開拓使長官</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の黒田清隆が招いた、アメリカ政府農務局長のケプ</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ロンが開拓使顧問となり、札幌農学校の教頭となっ</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たクラーク博士などの優秀な人材を次々と呼び寄せ</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ました。</a:t>
            </a:r>
            <a:r>
              <a:rPr lang="en-US" altLang="ja-JP" sz="980" dirty="0">
                <a:latin typeface="游ゴシック" panose="020B0400000000000000" pitchFamily="50" charset="-128"/>
                <a:ea typeface="游ゴシック" panose="020B0400000000000000" pitchFamily="50" charset="-128"/>
              </a:rPr>
              <a:t>12</a:t>
            </a:r>
            <a:r>
              <a:rPr lang="ja-JP" altLang="en-US" sz="980" dirty="0">
                <a:latin typeface="游ゴシック" panose="020B0400000000000000" pitchFamily="50" charset="-128"/>
                <a:ea typeface="游ゴシック" panose="020B0400000000000000" pitchFamily="50" charset="-128"/>
              </a:rPr>
              <a:t>年間で</a:t>
            </a:r>
            <a:r>
              <a:rPr lang="en-US" altLang="ja-JP" sz="980" dirty="0">
                <a:latin typeface="游ゴシック" panose="020B0400000000000000" pitchFamily="50" charset="-128"/>
                <a:ea typeface="游ゴシック" panose="020B0400000000000000" pitchFamily="50" charset="-128"/>
              </a:rPr>
              <a:t>78</a:t>
            </a:r>
            <a:r>
              <a:rPr lang="ja-JP" altLang="en-US" sz="980" dirty="0">
                <a:latin typeface="游ゴシック" panose="020B0400000000000000" pitchFamily="50" charset="-128"/>
                <a:ea typeface="游ゴシック" panose="020B0400000000000000" pitchFamily="50" charset="-128"/>
              </a:rPr>
              <a:t>人にものぼったお雇い外国人は、</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北海道に高度な学問や技術をもたらしました。</a:t>
            </a:r>
          </a:p>
        </p:txBody>
      </p:sp>
      <p:sp>
        <p:nvSpPr>
          <p:cNvPr id="11" name="テキスト ボックス 10">
            <a:extLst>
              <a:ext uri="{FF2B5EF4-FFF2-40B4-BE49-F238E27FC236}">
                <a16:creationId xmlns:a16="http://schemas.microsoft.com/office/drawing/2014/main" id="{B10688C0-34E9-4FF8-ABBE-5A66752548E0}"/>
              </a:ext>
            </a:extLst>
          </p:cNvPr>
          <p:cNvSpPr txBox="1"/>
          <p:nvPr/>
        </p:nvSpPr>
        <p:spPr>
          <a:xfrm>
            <a:off x="506636" y="5165141"/>
            <a:ext cx="3134191" cy="308995"/>
          </a:xfrm>
          <a:prstGeom prst="rect">
            <a:avLst/>
          </a:prstGeom>
          <a:noFill/>
        </p:spPr>
        <p:txBody>
          <a:bodyPr wrap="none" rtlCol="0">
            <a:spAutoFit/>
          </a:bodyPr>
          <a:lstStyle/>
          <a:p>
            <a:r>
              <a:rPr lang="ja-JP" altLang="en-US" sz="1408" dirty="0">
                <a:solidFill>
                  <a:srgbClr val="00B0F0"/>
                </a:solidFill>
                <a:latin typeface="游ゴシック" panose="020B0400000000000000" pitchFamily="50" charset="-128"/>
                <a:ea typeface="游ゴシック" panose="020B0400000000000000" pitchFamily="50" charset="-128"/>
              </a:rPr>
              <a:t> 開拓期に伝えられた作物を調べよう</a:t>
            </a:r>
            <a:endParaRPr lang="en-US" altLang="ja-JP" sz="1408" dirty="0">
              <a:solidFill>
                <a:srgbClr val="00B0F0"/>
              </a:solidFill>
              <a:latin typeface="游ゴシック" panose="020B0400000000000000" pitchFamily="50" charset="-128"/>
              <a:ea typeface="游ゴシック" panose="020B0400000000000000" pitchFamily="50" charset="-128"/>
            </a:endParaRPr>
          </a:p>
        </p:txBody>
      </p:sp>
      <p:sp>
        <p:nvSpPr>
          <p:cNvPr id="12" name="正方形/長方形 11">
            <a:extLst>
              <a:ext uri="{FF2B5EF4-FFF2-40B4-BE49-F238E27FC236}">
                <a16:creationId xmlns:a16="http://schemas.microsoft.com/office/drawing/2014/main" id="{59ACE413-9CC5-4CDF-A6EA-7FB517F29DB7}"/>
              </a:ext>
            </a:extLst>
          </p:cNvPr>
          <p:cNvSpPr/>
          <p:nvPr/>
        </p:nvSpPr>
        <p:spPr>
          <a:xfrm>
            <a:off x="628953" y="5474136"/>
            <a:ext cx="6038177" cy="596061"/>
          </a:xfrm>
          <a:prstGeom prst="rect">
            <a:avLst/>
          </a:prstGeom>
        </p:spPr>
        <p:txBody>
          <a:bodyPr wrap="square">
            <a:spAutoFit/>
          </a:bodyPr>
          <a:lstStyle/>
          <a:p>
            <a:pPr>
              <a:spcBef>
                <a:spcPts val="217"/>
              </a:spcBef>
            </a:pPr>
            <a:r>
              <a:rPr lang="ja-JP" altLang="en-US" sz="980" dirty="0">
                <a:latin typeface="游ゴシック" panose="020B0400000000000000" pitchFamily="50" charset="-128"/>
                <a:ea typeface="游ゴシック" panose="020B0400000000000000" pitchFamily="50" charset="-128"/>
              </a:rPr>
              <a:t>開拓使は欧米農法の導入も試み、畑作物や畜産の品種も外国のものを試しました。これらのうち北海道の</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気候風土にマッチした作物は、やがて北海道の特産品となり、私たちの日々の食卓に並ぶようになりまし</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た。開拓使時代に導入された作物や食には、どのようなものがあったのでしょうか。</a:t>
            </a:r>
          </a:p>
        </p:txBody>
      </p:sp>
      <p:sp>
        <p:nvSpPr>
          <p:cNvPr id="13" name="テキスト ボックス 12">
            <a:extLst>
              <a:ext uri="{FF2B5EF4-FFF2-40B4-BE49-F238E27FC236}">
                <a16:creationId xmlns:a16="http://schemas.microsoft.com/office/drawing/2014/main" id="{77A1D817-BFB5-4287-BDE7-AD74A41A38DF}"/>
              </a:ext>
            </a:extLst>
          </p:cNvPr>
          <p:cNvSpPr txBox="1"/>
          <p:nvPr/>
        </p:nvSpPr>
        <p:spPr>
          <a:xfrm>
            <a:off x="6912145" y="5582039"/>
            <a:ext cx="2326278" cy="844911"/>
          </a:xfrm>
          <a:prstGeom prst="rect">
            <a:avLst/>
          </a:prstGeom>
          <a:noFill/>
        </p:spPr>
        <p:txBody>
          <a:bodyPr wrap="none" rtlCol="0">
            <a:spAutoFit/>
          </a:bodyPr>
          <a:lstStyle/>
          <a:p>
            <a:r>
              <a:rPr lang="en-US" altLang="ja-JP" sz="867" dirty="0">
                <a:latin typeface="游ゴシック" panose="020B0400000000000000" pitchFamily="50" charset="-128"/>
                <a:ea typeface="游ゴシック" panose="020B0400000000000000" pitchFamily="50" charset="-128"/>
              </a:rPr>
              <a:t>《</a:t>
            </a:r>
            <a:r>
              <a:rPr lang="ja-JP" altLang="en-US" sz="867" dirty="0">
                <a:latin typeface="游ゴシック" panose="020B0400000000000000" pitchFamily="50" charset="-128"/>
                <a:ea typeface="游ゴシック" panose="020B0400000000000000" pitchFamily="50" charset="-128"/>
              </a:rPr>
              <a:t>事前学習 参考</a:t>
            </a:r>
            <a:r>
              <a:rPr lang="en-US" altLang="ja-JP" sz="867" dirty="0">
                <a:latin typeface="游ゴシック" panose="020B0400000000000000" pitchFamily="50" charset="-128"/>
                <a:ea typeface="游ゴシック" panose="020B0400000000000000" pitchFamily="50" charset="-128"/>
              </a:rPr>
              <a:t>URL》</a:t>
            </a:r>
          </a:p>
          <a:p>
            <a:endParaRPr lang="en-US" altLang="ja-JP" sz="325" dirty="0">
              <a:latin typeface="游ゴシック" panose="020B0400000000000000" pitchFamily="50" charset="-128"/>
              <a:ea typeface="游ゴシック" panose="020B0400000000000000" pitchFamily="50" charset="-128"/>
            </a:endParaRPr>
          </a:p>
          <a:p>
            <a:pPr>
              <a:spcBef>
                <a:spcPts val="217"/>
              </a:spcBef>
            </a:pPr>
            <a:r>
              <a:rPr lang="ja-JP" altLang="en-US" sz="758" dirty="0">
                <a:solidFill>
                  <a:schemeClr val="accent1"/>
                </a:solidFill>
                <a:latin typeface="游ゴシック" panose="020B0400000000000000" pitchFamily="50" charset="-128"/>
                <a:ea typeface="游ゴシック" panose="020B0400000000000000" pitchFamily="50" charset="-128"/>
              </a:rPr>
              <a:t>●</a:t>
            </a:r>
            <a:r>
              <a:rPr lang="ja-JP" altLang="en-US" sz="758" dirty="0">
                <a:latin typeface="游ゴシック" panose="020B0400000000000000" pitchFamily="50" charset="-128"/>
                <a:ea typeface="游ゴシック" panose="020B0400000000000000" pitchFamily="50" charset="-128"/>
              </a:rPr>
              <a:t>北海道歴史・文化ポータルサイト </a:t>
            </a:r>
            <a:r>
              <a:rPr lang="en-US" altLang="ja-JP" sz="758" dirty="0">
                <a:latin typeface="游ゴシック" panose="020B0400000000000000" pitchFamily="50" charset="-128"/>
                <a:ea typeface="游ゴシック" panose="020B0400000000000000" pitchFamily="50" charset="-128"/>
              </a:rPr>
              <a:t>AKARENGA </a:t>
            </a:r>
          </a:p>
          <a:p>
            <a:pPr>
              <a:spcBef>
                <a:spcPts val="217"/>
              </a:spcBef>
            </a:pPr>
            <a:r>
              <a:rPr lang="en-US" altLang="ja-JP" sz="758" dirty="0">
                <a:latin typeface="游ゴシック" panose="020B0400000000000000" pitchFamily="50" charset="-128"/>
                <a:ea typeface="游ゴシック" panose="020B0400000000000000" pitchFamily="50" charset="-128"/>
              </a:rPr>
              <a:t>www.akarenga-h.jp/hokkaido/kaitaku/k-02/</a:t>
            </a:r>
          </a:p>
          <a:p>
            <a:pPr>
              <a:spcBef>
                <a:spcPts val="217"/>
              </a:spcBef>
            </a:pPr>
            <a:r>
              <a:rPr lang="ja-JP" altLang="en-US" sz="758" dirty="0">
                <a:solidFill>
                  <a:schemeClr val="accent1"/>
                </a:solidFill>
                <a:latin typeface="游ゴシック" panose="020B0400000000000000" pitchFamily="50" charset="-128"/>
                <a:ea typeface="游ゴシック" panose="020B0400000000000000" pitchFamily="50" charset="-128"/>
              </a:rPr>
              <a:t>●</a:t>
            </a:r>
            <a:r>
              <a:rPr lang="ja-JP" altLang="en-US" sz="758" dirty="0">
                <a:latin typeface="游ゴシック" panose="020B0400000000000000" pitchFamily="50" charset="-128"/>
                <a:ea typeface="游ゴシック" panose="020B0400000000000000" pitchFamily="50" charset="-128"/>
              </a:rPr>
              <a:t>北海道観光公式サイト </a:t>
            </a:r>
            <a:r>
              <a:rPr lang="en-US" altLang="ja-JP" sz="758" dirty="0">
                <a:latin typeface="游ゴシック" panose="020B0400000000000000" pitchFamily="50" charset="-128"/>
                <a:ea typeface="游ゴシック" panose="020B0400000000000000" pitchFamily="50" charset="-128"/>
              </a:rPr>
              <a:t>GoodDay</a:t>
            </a:r>
            <a:r>
              <a:rPr lang="ja-JP" altLang="en-US" sz="758" dirty="0">
                <a:latin typeface="游ゴシック" panose="020B0400000000000000" pitchFamily="50" charset="-128"/>
                <a:ea typeface="游ゴシック" panose="020B0400000000000000" pitchFamily="50" charset="-128"/>
              </a:rPr>
              <a:t>北海道</a:t>
            </a:r>
          </a:p>
          <a:p>
            <a:pPr>
              <a:spcBef>
                <a:spcPts val="217"/>
              </a:spcBef>
            </a:pPr>
            <a:r>
              <a:rPr lang="en-US" altLang="ja-JP" sz="758" dirty="0">
                <a:latin typeface="游ゴシック" panose="020B0400000000000000" pitchFamily="50" charset="-128"/>
                <a:ea typeface="游ゴシック" panose="020B0400000000000000" pitchFamily="50" charset="-128"/>
              </a:rPr>
              <a:t>www.visit-hokkaido.jp/category/16</a:t>
            </a:r>
          </a:p>
        </p:txBody>
      </p:sp>
      <p:sp>
        <p:nvSpPr>
          <p:cNvPr id="15" name="テキスト ボックス 14">
            <a:extLst>
              <a:ext uri="{FF2B5EF4-FFF2-40B4-BE49-F238E27FC236}">
                <a16:creationId xmlns:a16="http://schemas.microsoft.com/office/drawing/2014/main" id="{5B4EA812-445A-4B46-BF68-79DF776FF047}"/>
              </a:ext>
            </a:extLst>
          </p:cNvPr>
          <p:cNvSpPr txBox="1"/>
          <p:nvPr/>
        </p:nvSpPr>
        <p:spPr>
          <a:xfrm>
            <a:off x="7082239" y="3076081"/>
            <a:ext cx="2127505" cy="225767"/>
          </a:xfrm>
          <a:prstGeom prst="rect">
            <a:avLst/>
          </a:prstGeom>
          <a:noFill/>
        </p:spPr>
        <p:txBody>
          <a:bodyPr wrap="none" rtlCol="0">
            <a:spAutoFit/>
          </a:bodyPr>
          <a:lstStyle/>
          <a:p>
            <a:r>
              <a:rPr lang="ja-JP" altLang="en-US" sz="867" dirty="0">
                <a:latin typeface="游ゴシック" panose="020B0400000000000000" pitchFamily="50" charset="-128"/>
                <a:ea typeface="游ゴシック" panose="020B0400000000000000" pitchFamily="50" charset="-128"/>
              </a:rPr>
              <a:t>▶札幌農学校第</a:t>
            </a:r>
            <a:r>
              <a:rPr lang="en-US" altLang="ja-JP" sz="867" dirty="0">
                <a:latin typeface="游ゴシック" panose="020B0400000000000000" pitchFamily="50" charset="-128"/>
                <a:ea typeface="游ゴシック" panose="020B0400000000000000" pitchFamily="50" charset="-128"/>
              </a:rPr>
              <a:t>2</a:t>
            </a:r>
            <a:r>
              <a:rPr lang="ja-JP" altLang="en-US" sz="867" dirty="0">
                <a:latin typeface="游ゴシック" panose="020B0400000000000000" pitchFamily="50" charset="-128"/>
                <a:ea typeface="游ゴシック" panose="020B0400000000000000" pitchFamily="50" charset="-128"/>
              </a:rPr>
              <a:t>農場（北海道大学内）</a:t>
            </a:r>
            <a:endParaRPr lang="en-US" altLang="ja-JP" sz="758" dirty="0">
              <a:latin typeface="游ゴシック" panose="020B0400000000000000" pitchFamily="50" charset="-128"/>
              <a:ea typeface="游ゴシック" panose="020B0400000000000000" pitchFamily="50" charset="-128"/>
            </a:endParaRPr>
          </a:p>
        </p:txBody>
      </p:sp>
      <p:sp>
        <p:nvSpPr>
          <p:cNvPr id="16" name="テキスト ボックス 15">
            <a:extLst>
              <a:ext uri="{FF2B5EF4-FFF2-40B4-BE49-F238E27FC236}">
                <a16:creationId xmlns:a16="http://schemas.microsoft.com/office/drawing/2014/main" id="{824FB247-794D-4A5B-877A-19CD6A38FD8E}"/>
              </a:ext>
            </a:extLst>
          </p:cNvPr>
          <p:cNvSpPr txBox="1"/>
          <p:nvPr/>
        </p:nvSpPr>
        <p:spPr>
          <a:xfrm>
            <a:off x="7082239" y="4926604"/>
            <a:ext cx="2064989" cy="225767"/>
          </a:xfrm>
          <a:prstGeom prst="rect">
            <a:avLst/>
          </a:prstGeom>
          <a:noFill/>
        </p:spPr>
        <p:txBody>
          <a:bodyPr wrap="none" rtlCol="0">
            <a:spAutoFit/>
          </a:bodyPr>
          <a:lstStyle/>
          <a:p>
            <a:r>
              <a:rPr lang="ja-JP" altLang="en-US" sz="867" dirty="0">
                <a:latin typeface="游ゴシック" panose="020B0400000000000000" pitchFamily="50" charset="-128"/>
                <a:ea typeface="游ゴシック" panose="020B0400000000000000" pitchFamily="50" charset="-128"/>
              </a:rPr>
              <a:t>▶クラーク博士胸像（北海道大学内）</a:t>
            </a:r>
            <a:endParaRPr lang="en-US" altLang="ja-JP" sz="758" dirty="0">
              <a:latin typeface="游ゴシック" panose="020B0400000000000000" pitchFamily="50" charset="-128"/>
              <a:ea typeface="游ゴシック" panose="020B0400000000000000" pitchFamily="50" charset="-128"/>
            </a:endParaRPr>
          </a:p>
        </p:txBody>
      </p:sp>
      <p:pic>
        <p:nvPicPr>
          <p:cNvPr id="3" name="図 2">
            <a:extLst>
              <a:ext uri="{FF2B5EF4-FFF2-40B4-BE49-F238E27FC236}">
                <a16:creationId xmlns:a16="http://schemas.microsoft.com/office/drawing/2014/main" id="{8489BF75-3C1D-474F-8D6A-EF07044D50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749" y="1582733"/>
            <a:ext cx="2288195" cy="1493348"/>
          </a:xfrm>
          <a:prstGeom prst="rect">
            <a:avLst/>
          </a:prstGeom>
        </p:spPr>
      </p:pic>
      <p:pic>
        <p:nvPicPr>
          <p:cNvPr id="21" name="図 20">
            <a:extLst>
              <a:ext uri="{FF2B5EF4-FFF2-40B4-BE49-F238E27FC236}">
                <a16:creationId xmlns:a16="http://schemas.microsoft.com/office/drawing/2014/main" id="{FF37A5ED-1C8A-405E-A1D4-B9E3C18BE8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749" y="3432787"/>
            <a:ext cx="2288195" cy="1493817"/>
          </a:xfrm>
          <a:prstGeom prst="rect">
            <a:avLst/>
          </a:prstGeom>
        </p:spPr>
      </p:pic>
    </p:spTree>
    <p:extLst>
      <p:ext uri="{BB962C8B-B14F-4D97-AF65-F5344CB8AC3E}">
        <p14:creationId xmlns:p14="http://schemas.microsoft.com/office/powerpoint/2010/main" val="1415578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666FF"/>
        </a:solidFill>
        <a:effectLst/>
      </p:bgPr>
    </p:bg>
    <p:spTree>
      <p:nvGrpSpPr>
        <p:cNvPr id="1" name=""/>
        <p:cNvGrpSpPr/>
        <p:nvPr/>
      </p:nvGrpSpPr>
      <p:grpSpPr>
        <a:xfrm>
          <a:off x="0" y="0"/>
          <a:ext cx="0" cy="0"/>
          <a:chOff x="0" y="0"/>
          <a:chExt cx="0" cy="0"/>
        </a:xfrm>
      </p:grpSpPr>
      <p:sp>
        <p:nvSpPr>
          <p:cNvPr id="3" name="正方形/長方形 2"/>
          <p:cNvSpPr/>
          <p:nvPr/>
        </p:nvSpPr>
        <p:spPr>
          <a:xfrm>
            <a:off x="5811891" y="-2434"/>
            <a:ext cx="4088904" cy="6860434"/>
          </a:xfrm>
          <a:prstGeom prst="rect">
            <a:avLst/>
          </a:prstGeom>
          <a:solidFill>
            <a:srgbClr val="6600FF"/>
          </a:solidFill>
          <a:ln>
            <a:solidFill>
              <a:srgbClr val="6600F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2000" b="1" dirty="0">
                <a:latin typeface="游ゴシック" panose="020B0400000000000000" pitchFamily="50" charset="-128"/>
                <a:ea typeface="游ゴシック" panose="020B0400000000000000" pitchFamily="50" charset="-128"/>
              </a:rPr>
              <a:t>　</a:t>
            </a:r>
            <a:endParaRPr kumimoji="1" lang="en-US" altLang="ja-JP" sz="2000" b="1" dirty="0">
              <a:latin typeface="游ゴシック" panose="020B0400000000000000" pitchFamily="50" charset="-128"/>
              <a:ea typeface="游ゴシック" panose="020B0400000000000000" pitchFamily="50" charset="-128"/>
            </a:endParaRPr>
          </a:p>
          <a:p>
            <a:endParaRPr lang="en-US" altLang="ja-JP" sz="2000" b="1" dirty="0">
              <a:latin typeface="游ゴシック" panose="020B0400000000000000" pitchFamily="50" charset="-128"/>
              <a:ea typeface="游ゴシック" panose="020B0400000000000000" pitchFamily="50" charset="-128"/>
            </a:endParaRPr>
          </a:p>
          <a:p>
            <a:endParaRPr kumimoji="1" lang="en-US" altLang="ja-JP" sz="2000" b="1" dirty="0">
              <a:latin typeface="游ゴシック" panose="020B0400000000000000" pitchFamily="50" charset="-128"/>
              <a:ea typeface="游ゴシック" panose="020B0400000000000000" pitchFamily="50" charset="-128"/>
            </a:endParaRPr>
          </a:p>
          <a:p>
            <a:r>
              <a:rPr lang="ja-JP" altLang="en-US" sz="2000" b="1" dirty="0">
                <a:latin typeface="游ゴシック" panose="020B0400000000000000" pitchFamily="50" charset="-128"/>
                <a:ea typeface="游ゴシック" panose="020B0400000000000000" pitchFamily="50" charset="-128"/>
              </a:rPr>
              <a:t>　■北海道の農業・酪農業</a:t>
            </a:r>
            <a:endParaRPr kumimoji="1" lang="en-US" altLang="ja-JP" sz="2000" b="1" dirty="0">
              <a:latin typeface="游ゴシック" panose="020B0400000000000000" pitchFamily="50" charset="-128"/>
              <a:ea typeface="游ゴシック" panose="020B0400000000000000" pitchFamily="50" charset="-128"/>
            </a:endParaRPr>
          </a:p>
          <a:p>
            <a:endParaRPr lang="en-US" altLang="ja-JP" sz="2000" b="1" dirty="0">
              <a:latin typeface="游ゴシック" panose="020B0400000000000000" pitchFamily="50" charset="-128"/>
              <a:ea typeface="游ゴシック" panose="020B0400000000000000" pitchFamily="50" charset="-128"/>
            </a:endParaRPr>
          </a:p>
          <a:p>
            <a:r>
              <a:rPr kumimoji="1" lang="ja-JP" altLang="en-US" sz="2000" b="1" dirty="0">
                <a:latin typeface="游ゴシック" panose="020B0400000000000000" pitchFamily="50" charset="-128"/>
                <a:ea typeface="游ゴシック" panose="020B0400000000000000" pitchFamily="50" charset="-128"/>
              </a:rPr>
              <a:t>　■</a:t>
            </a:r>
            <a:r>
              <a:rPr lang="ja-JP" altLang="en-US" sz="2000" b="1" dirty="0">
                <a:latin typeface="游ゴシック" panose="020B0400000000000000" pitchFamily="50" charset="-128"/>
                <a:ea typeface="游ゴシック" panose="020B0400000000000000" pitchFamily="50" charset="-128"/>
              </a:rPr>
              <a:t>北海道の漁業・水産業</a:t>
            </a:r>
            <a:endParaRPr kumimoji="1" lang="en-US" altLang="ja-JP" sz="2000" b="1" dirty="0">
              <a:latin typeface="游ゴシック" panose="020B0400000000000000" pitchFamily="50" charset="-128"/>
              <a:ea typeface="游ゴシック" panose="020B0400000000000000" pitchFamily="50" charset="-128"/>
            </a:endParaRPr>
          </a:p>
          <a:p>
            <a:endParaRPr lang="en-US" altLang="ja-JP" sz="2000" b="1" dirty="0">
              <a:latin typeface="游ゴシック" panose="020B0400000000000000" pitchFamily="50" charset="-128"/>
              <a:ea typeface="游ゴシック" panose="020B0400000000000000" pitchFamily="50" charset="-128"/>
            </a:endParaRPr>
          </a:p>
          <a:p>
            <a:r>
              <a:rPr kumimoji="1" lang="ja-JP" altLang="en-US" sz="2000" b="1" dirty="0">
                <a:latin typeface="游ゴシック" panose="020B0400000000000000" pitchFamily="50" charset="-128"/>
                <a:ea typeface="游ゴシック" panose="020B0400000000000000" pitchFamily="50" charset="-128"/>
              </a:rPr>
              <a:t>　■</a:t>
            </a:r>
            <a:r>
              <a:rPr lang="ja-JP" altLang="en-US" sz="2000" b="1" dirty="0">
                <a:latin typeface="游ゴシック" panose="020B0400000000000000" pitchFamily="50" charset="-128"/>
                <a:ea typeface="游ゴシック" panose="020B0400000000000000" pitchFamily="50" charset="-128"/>
              </a:rPr>
              <a:t>北海道の日本一</a:t>
            </a:r>
            <a:endParaRPr kumimoji="1" lang="en-US" altLang="ja-JP" sz="2000" b="1" dirty="0">
              <a:latin typeface="游ゴシック" panose="020B0400000000000000" pitchFamily="50" charset="-128"/>
              <a:ea typeface="游ゴシック" panose="020B0400000000000000" pitchFamily="50" charset="-128"/>
            </a:endParaRPr>
          </a:p>
          <a:p>
            <a:endParaRPr lang="en-US" altLang="ja-JP" sz="2000" b="1" dirty="0">
              <a:latin typeface="游ゴシック" panose="020B0400000000000000" pitchFamily="50" charset="-128"/>
              <a:ea typeface="游ゴシック" panose="020B0400000000000000" pitchFamily="50" charset="-128"/>
            </a:endParaRPr>
          </a:p>
          <a:p>
            <a:r>
              <a:rPr kumimoji="1" lang="ja-JP" altLang="en-US" sz="2000" b="1" dirty="0">
                <a:latin typeface="游ゴシック" panose="020B0400000000000000" pitchFamily="50" charset="-128"/>
                <a:ea typeface="游ゴシック" panose="020B0400000000000000" pitchFamily="50" charset="-128"/>
              </a:rPr>
              <a:t>　</a:t>
            </a:r>
          </a:p>
        </p:txBody>
      </p:sp>
      <p:sp>
        <p:nvSpPr>
          <p:cNvPr id="4" name="テキスト ボックス 3"/>
          <p:cNvSpPr txBox="1"/>
          <p:nvPr/>
        </p:nvSpPr>
        <p:spPr>
          <a:xfrm>
            <a:off x="344488" y="692696"/>
            <a:ext cx="1980029" cy="1169551"/>
          </a:xfrm>
          <a:prstGeom prst="rect">
            <a:avLst/>
          </a:prstGeom>
          <a:noFill/>
        </p:spPr>
        <p:txBody>
          <a:bodyPr wrap="none" rtlCol="0">
            <a:spAutoFit/>
          </a:bodyPr>
          <a:lstStyle/>
          <a:p>
            <a:r>
              <a:rPr lang="ja-JP" altLang="en-US" sz="7000" b="1" dirty="0">
                <a:solidFill>
                  <a:schemeClr val="bg1"/>
                </a:solidFill>
                <a:latin typeface="游ゴシック" panose="020B0400000000000000" pitchFamily="50" charset="-128"/>
                <a:ea typeface="游ゴシック" panose="020B0400000000000000" pitchFamily="50" charset="-128"/>
              </a:rPr>
              <a:t>産業</a:t>
            </a:r>
            <a:endParaRPr lang="en-US" altLang="ja-JP" sz="7000" b="1" dirty="0">
              <a:solidFill>
                <a:schemeClr val="bg1"/>
              </a:solidFill>
              <a:latin typeface="游ゴシック" panose="020B0400000000000000" pitchFamily="50" charset="-128"/>
              <a:ea typeface="游ゴシック" panose="020B0400000000000000" pitchFamily="50" charset="-128"/>
            </a:endParaRPr>
          </a:p>
        </p:txBody>
      </p:sp>
      <p:sp>
        <p:nvSpPr>
          <p:cNvPr id="5" name="テキスト ボックス 4"/>
          <p:cNvSpPr txBox="1"/>
          <p:nvPr/>
        </p:nvSpPr>
        <p:spPr>
          <a:xfrm>
            <a:off x="344488" y="3284984"/>
            <a:ext cx="5081840" cy="2925481"/>
          </a:xfrm>
          <a:prstGeom prst="rect">
            <a:avLst/>
          </a:prstGeom>
          <a:noFill/>
        </p:spPr>
        <p:txBody>
          <a:bodyPr wrap="square" rtlCol="0">
            <a:spAutoFit/>
          </a:bodyPr>
          <a:lstStyle/>
          <a:p>
            <a:pPr>
              <a:spcBef>
                <a:spcPts val="217"/>
              </a:spcBef>
            </a:pPr>
            <a:r>
              <a:rPr lang="ja-JP" altLang="en-US" sz="1083" dirty="0">
                <a:solidFill>
                  <a:schemeClr val="bg1"/>
                </a:solidFill>
                <a:latin typeface="游ゴシック" panose="020B0400000000000000" pitchFamily="50" charset="-128"/>
                <a:ea typeface="游ゴシック" panose="020B0400000000000000" pitchFamily="50" charset="-128"/>
              </a:rPr>
              <a:t>北海道の産業は、広大で豊かな自然環境を活かした第一次産業がメインとなっ</a:t>
            </a:r>
            <a:endParaRPr lang="en-US" altLang="ja-JP" sz="1083" dirty="0">
              <a:solidFill>
                <a:schemeClr val="bg1"/>
              </a:solidFill>
              <a:latin typeface="游ゴシック" panose="020B0400000000000000" pitchFamily="50" charset="-128"/>
              <a:ea typeface="游ゴシック" panose="020B0400000000000000" pitchFamily="50" charset="-128"/>
            </a:endParaRPr>
          </a:p>
          <a:p>
            <a:pPr>
              <a:spcBef>
                <a:spcPts val="217"/>
              </a:spcBef>
            </a:pPr>
            <a:r>
              <a:rPr lang="ja-JP" altLang="en-US" sz="1083" dirty="0">
                <a:solidFill>
                  <a:schemeClr val="bg1"/>
                </a:solidFill>
                <a:latin typeface="游ゴシック" panose="020B0400000000000000" pitchFamily="50" charset="-128"/>
                <a:ea typeface="游ゴシック" panose="020B0400000000000000" pitchFamily="50" charset="-128"/>
              </a:rPr>
              <a:t>ています。代表的なものとして、十勝平野を中心とした「畑作」、石狩・上川</a:t>
            </a:r>
            <a:endParaRPr lang="en-US" altLang="ja-JP" sz="1083" dirty="0">
              <a:solidFill>
                <a:schemeClr val="bg1"/>
              </a:solidFill>
              <a:latin typeface="游ゴシック" panose="020B0400000000000000" pitchFamily="50" charset="-128"/>
              <a:ea typeface="游ゴシック" panose="020B0400000000000000" pitchFamily="50" charset="-128"/>
            </a:endParaRPr>
          </a:p>
          <a:p>
            <a:pPr>
              <a:spcBef>
                <a:spcPts val="217"/>
              </a:spcBef>
            </a:pPr>
            <a:r>
              <a:rPr lang="ja-JP" altLang="en-US" sz="1083" dirty="0">
                <a:solidFill>
                  <a:schemeClr val="bg1"/>
                </a:solidFill>
                <a:latin typeface="游ゴシック" panose="020B0400000000000000" pitchFamily="50" charset="-128"/>
                <a:ea typeface="游ゴシック" panose="020B0400000000000000" pitchFamily="50" charset="-128"/>
              </a:rPr>
              <a:t>地方を中心とした「稲作」、道東地方を中心とした「酪農業」、函館や根室、</a:t>
            </a:r>
            <a:endParaRPr lang="en-US" altLang="ja-JP" sz="1083" dirty="0">
              <a:solidFill>
                <a:schemeClr val="bg1"/>
              </a:solidFill>
              <a:latin typeface="游ゴシック" panose="020B0400000000000000" pitchFamily="50" charset="-128"/>
              <a:ea typeface="游ゴシック" panose="020B0400000000000000" pitchFamily="50" charset="-128"/>
            </a:endParaRPr>
          </a:p>
          <a:p>
            <a:pPr>
              <a:spcBef>
                <a:spcPts val="217"/>
              </a:spcBef>
            </a:pPr>
            <a:r>
              <a:rPr lang="ja-JP" altLang="en-US" sz="1083" dirty="0">
                <a:solidFill>
                  <a:schemeClr val="bg1"/>
                </a:solidFill>
                <a:latin typeface="游ゴシック" panose="020B0400000000000000" pitchFamily="50" charset="-128"/>
                <a:ea typeface="游ゴシック" panose="020B0400000000000000" pitchFamily="50" charset="-128"/>
              </a:rPr>
              <a:t>釧路、オホーツク沿岸などを中心とした「漁業」、道北地域で盛んな「林業」</a:t>
            </a:r>
            <a:endParaRPr lang="en-US" altLang="ja-JP" sz="1083" dirty="0">
              <a:solidFill>
                <a:schemeClr val="bg1"/>
              </a:solidFill>
              <a:latin typeface="游ゴシック" panose="020B0400000000000000" pitchFamily="50" charset="-128"/>
              <a:ea typeface="游ゴシック" panose="020B0400000000000000" pitchFamily="50" charset="-128"/>
            </a:endParaRPr>
          </a:p>
          <a:p>
            <a:pPr>
              <a:spcBef>
                <a:spcPts val="217"/>
              </a:spcBef>
            </a:pPr>
            <a:r>
              <a:rPr lang="ja-JP" altLang="en-US" sz="1083" dirty="0">
                <a:solidFill>
                  <a:schemeClr val="bg1"/>
                </a:solidFill>
                <a:latin typeface="游ゴシック" panose="020B0400000000000000" pitchFamily="50" charset="-128"/>
                <a:ea typeface="游ゴシック" panose="020B0400000000000000" pitchFamily="50" charset="-128"/>
              </a:rPr>
              <a:t>が挙げられます。さらに、新鮮で安心・安全な生産物を活かした食品加工業や、</a:t>
            </a:r>
            <a:endParaRPr lang="en-US" altLang="ja-JP" sz="1083" dirty="0">
              <a:solidFill>
                <a:schemeClr val="bg1"/>
              </a:solidFill>
              <a:latin typeface="游ゴシック" panose="020B0400000000000000" pitchFamily="50" charset="-128"/>
              <a:ea typeface="游ゴシック" panose="020B0400000000000000" pitchFamily="50" charset="-128"/>
            </a:endParaRPr>
          </a:p>
          <a:p>
            <a:pPr>
              <a:spcBef>
                <a:spcPts val="217"/>
              </a:spcBef>
            </a:pPr>
            <a:r>
              <a:rPr lang="ja-JP" altLang="en-US" sz="1083" dirty="0">
                <a:solidFill>
                  <a:schemeClr val="bg1"/>
                </a:solidFill>
                <a:latin typeface="游ゴシック" panose="020B0400000000000000" pitchFamily="50" charset="-128"/>
                <a:ea typeface="游ゴシック" panose="020B0400000000000000" pitchFamily="50" charset="-128"/>
              </a:rPr>
              <a:t>紙の材料となる良質な木材を使った紙パルプ製造業といった「工業」も盛んで、</a:t>
            </a:r>
            <a:endParaRPr lang="en-US" altLang="ja-JP" sz="1083" dirty="0">
              <a:solidFill>
                <a:schemeClr val="bg1"/>
              </a:solidFill>
              <a:latin typeface="游ゴシック" panose="020B0400000000000000" pitchFamily="50" charset="-128"/>
              <a:ea typeface="游ゴシック" panose="020B0400000000000000" pitchFamily="50" charset="-128"/>
            </a:endParaRPr>
          </a:p>
          <a:p>
            <a:pPr>
              <a:spcBef>
                <a:spcPts val="217"/>
              </a:spcBef>
            </a:pPr>
            <a:r>
              <a:rPr lang="ja-JP" altLang="en-US" sz="1083" dirty="0">
                <a:solidFill>
                  <a:schemeClr val="bg1"/>
                </a:solidFill>
                <a:latin typeface="游ゴシック" panose="020B0400000000000000" pitchFamily="50" charset="-128"/>
                <a:ea typeface="游ゴシック" panose="020B0400000000000000" pitchFamily="50" charset="-128"/>
              </a:rPr>
              <a:t>特に苫小牧から札幌にかけては代表的な工業地帯として知られています。</a:t>
            </a:r>
          </a:p>
          <a:p>
            <a:pPr>
              <a:spcBef>
                <a:spcPts val="217"/>
              </a:spcBef>
            </a:pPr>
            <a:r>
              <a:rPr lang="ja-JP" altLang="en-US" sz="1083" dirty="0">
                <a:solidFill>
                  <a:schemeClr val="bg1"/>
                </a:solidFill>
                <a:latin typeface="游ゴシック" panose="020B0400000000000000" pitchFamily="50" charset="-128"/>
                <a:ea typeface="游ゴシック" panose="020B0400000000000000" pitchFamily="50" charset="-128"/>
              </a:rPr>
              <a:t>函館や小樽、富良野といった人気観光地を有し、旅行先としての魅力度が高い</a:t>
            </a:r>
            <a:endParaRPr lang="en-US" altLang="ja-JP" sz="1083" dirty="0">
              <a:solidFill>
                <a:schemeClr val="bg1"/>
              </a:solidFill>
              <a:latin typeface="游ゴシック" panose="020B0400000000000000" pitchFamily="50" charset="-128"/>
              <a:ea typeface="游ゴシック" panose="020B0400000000000000" pitchFamily="50" charset="-128"/>
            </a:endParaRPr>
          </a:p>
          <a:p>
            <a:pPr>
              <a:spcBef>
                <a:spcPts val="217"/>
              </a:spcBef>
            </a:pPr>
            <a:r>
              <a:rPr lang="ja-JP" altLang="en-US" sz="1083" dirty="0">
                <a:solidFill>
                  <a:schemeClr val="bg1"/>
                </a:solidFill>
                <a:latin typeface="游ゴシック" panose="020B0400000000000000" pitchFamily="50" charset="-128"/>
                <a:ea typeface="游ゴシック" panose="020B0400000000000000" pitchFamily="50" charset="-128"/>
              </a:rPr>
              <a:t>北海道では観光業も盛んで、近年では各地で海外からのインバウンド観光に力</a:t>
            </a:r>
            <a:endParaRPr lang="en-US" altLang="ja-JP" sz="1083" dirty="0">
              <a:solidFill>
                <a:schemeClr val="bg1"/>
              </a:solidFill>
              <a:latin typeface="游ゴシック" panose="020B0400000000000000" pitchFamily="50" charset="-128"/>
              <a:ea typeface="游ゴシック" panose="020B0400000000000000" pitchFamily="50" charset="-128"/>
            </a:endParaRPr>
          </a:p>
          <a:p>
            <a:pPr>
              <a:spcBef>
                <a:spcPts val="217"/>
              </a:spcBef>
            </a:pPr>
            <a:r>
              <a:rPr lang="ja-JP" altLang="en-US" sz="1083" dirty="0">
                <a:solidFill>
                  <a:schemeClr val="bg1"/>
                </a:solidFill>
                <a:latin typeface="游ゴシック" panose="020B0400000000000000" pitchFamily="50" charset="-128"/>
                <a:ea typeface="游ゴシック" panose="020B0400000000000000" pitchFamily="50" charset="-128"/>
              </a:rPr>
              <a:t>が入れられています。また最近では、情報産業の分野でも急成長が見られます。</a:t>
            </a:r>
          </a:p>
          <a:p>
            <a:pPr>
              <a:spcBef>
                <a:spcPts val="217"/>
              </a:spcBef>
            </a:pPr>
            <a:r>
              <a:rPr lang="ja-JP" altLang="en-US" sz="1083" dirty="0">
                <a:solidFill>
                  <a:schemeClr val="bg1"/>
                </a:solidFill>
                <a:latin typeface="游ゴシック" panose="020B0400000000000000" pitchFamily="50" charset="-128"/>
                <a:ea typeface="游ゴシック" panose="020B0400000000000000" pitchFamily="50" charset="-128"/>
              </a:rPr>
              <a:t>北海道の産業で注目されているのが、環境エネルギー産業です。太陽光発電や</a:t>
            </a:r>
            <a:endParaRPr lang="en-US" altLang="ja-JP" sz="1083" dirty="0">
              <a:solidFill>
                <a:schemeClr val="bg1"/>
              </a:solidFill>
              <a:latin typeface="游ゴシック" panose="020B0400000000000000" pitchFamily="50" charset="-128"/>
              <a:ea typeface="游ゴシック" panose="020B0400000000000000" pitchFamily="50" charset="-128"/>
            </a:endParaRPr>
          </a:p>
          <a:p>
            <a:pPr>
              <a:spcBef>
                <a:spcPts val="217"/>
              </a:spcBef>
            </a:pPr>
            <a:r>
              <a:rPr lang="ja-JP" altLang="en-US" sz="1083" dirty="0">
                <a:solidFill>
                  <a:schemeClr val="bg1"/>
                </a:solidFill>
                <a:latin typeface="游ゴシック" panose="020B0400000000000000" pitchFamily="50" charset="-128"/>
                <a:ea typeface="游ゴシック" panose="020B0400000000000000" pitchFamily="50" charset="-128"/>
              </a:rPr>
              <a:t>風力発電など、北海道の自然エネルギーの導入率は全国の約</a:t>
            </a:r>
            <a:r>
              <a:rPr lang="en-US" altLang="ja-JP" sz="1083" dirty="0">
                <a:solidFill>
                  <a:schemeClr val="bg1"/>
                </a:solidFill>
                <a:latin typeface="游ゴシック" panose="020B0400000000000000" pitchFamily="50" charset="-128"/>
                <a:ea typeface="游ゴシック" panose="020B0400000000000000" pitchFamily="50" charset="-128"/>
              </a:rPr>
              <a:t>2</a:t>
            </a:r>
            <a:r>
              <a:rPr lang="ja-JP" altLang="en-US" sz="1083" dirty="0">
                <a:solidFill>
                  <a:schemeClr val="bg1"/>
                </a:solidFill>
                <a:latin typeface="游ゴシック" panose="020B0400000000000000" pitchFamily="50" charset="-128"/>
                <a:ea typeface="游ゴシック" panose="020B0400000000000000" pitchFamily="50" charset="-128"/>
              </a:rPr>
              <a:t>倍で、間伐材や</a:t>
            </a:r>
            <a:endParaRPr lang="en-US" altLang="ja-JP" sz="1083" dirty="0">
              <a:solidFill>
                <a:schemeClr val="bg1"/>
              </a:solidFill>
              <a:latin typeface="游ゴシック" panose="020B0400000000000000" pitchFamily="50" charset="-128"/>
              <a:ea typeface="游ゴシック" panose="020B0400000000000000" pitchFamily="50" charset="-128"/>
            </a:endParaRPr>
          </a:p>
          <a:p>
            <a:pPr>
              <a:spcBef>
                <a:spcPts val="217"/>
              </a:spcBef>
            </a:pPr>
            <a:r>
              <a:rPr lang="ja-JP" altLang="en-US" sz="1083" dirty="0">
                <a:solidFill>
                  <a:schemeClr val="bg1"/>
                </a:solidFill>
                <a:latin typeface="游ゴシック" panose="020B0400000000000000" pitchFamily="50" charset="-128"/>
                <a:ea typeface="游ゴシック" panose="020B0400000000000000" pitchFamily="50" charset="-128"/>
              </a:rPr>
              <a:t>畜産廃棄物を活用したバイオマスエネルギーの試みも盛んに行われており、循</a:t>
            </a:r>
            <a:endParaRPr lang="en-US" altLang="ja-JP" sz="1083" dirty="0">
              <a:solidFill>
                <a:schemeClr val="bg1"/>
              </a:solidFill>
              <a:latin typeface="游ゴシック" panose="020B0400000000000000" pitchFamily="50" charset="-128"/>
              <a:ea typeface="游ゴシック" panose="020B0400000000000000" pitchFamily="50" charset="-128"/>
            </a:endParaRPr>
          </a:p>
          <a:p>
            <a:pPr>
              <a:spcBef>
                <a:spcPts val="217"/>
              </a:spcBef>
            </a:pPr>
            <a:r>
              <a:rPr lang="ja-JP" altLang="en-US" sz="1083" dirty="0">
                <a:solidFill>
                  <a:schemeClr val="bg1"/>
                </a:solidFill>
                <a:latin typeface="游ゴシック" panose="020B0400000000000000" pitchFamily="50" charset="-128"/>
                <a:ea typeface="游ゴシック" panose="020B0400000000000000" pitchFamily="50" charset="-128"/>
              </a:rPr>
              <a:t>環型社会の形成に向けたモデルケースとしての期待も高まっています。</a:t>
            </a:r>
          </a:p>
          <a:p>
            <a:pPr>
              <a:spcBef>
                <a:spcPts val="217"/>
              </a:spcBef>
            </a:pPr>
            <a:endParaRPr lang="ja-JP" altLang="en-US" sz="1083" dirty="0">
              <a:solidFill>
                <a:schemeClr val="bg1"/>
              </a:solidFill>
              <a:latin typeface="游ゴシック" panose="020B0400000000000000" pitchFamily="50" charset="-128"/>
              <a:ea typeface="游ゴシック" panose="020B0400000000000000" pitchFamily="50" charset="-128"/>
            </a:endParaRPr>
          </a:p>
        </p:txBody>
      </p:sp>
      <p:sp>
        <p:nvSpPr>
          <p:cNvPr id="6" name="正方形/長方形 5">
            <a:extLst>
              <a:ext uri="{FF2B5EF4-FFF2-40B4-BE49-F238E27FC236}">
                <a16:creationId xmlns:a16="http://schemas.microsoft.com/office/drawing/2014/main" id="{6B72756C-036A-4FCD-AC39-822176E11523}"/>
              </a:ext>
            </a:extLst>
          </p:cNvPr>
          <p:cNvSpPr/>
          <p:nvPr/>
        </p:nvSpPr>
        <p:spPr>
          <a:xfrm>
            <a:off x="344488" y="2433082"/>
            <a:ext cx="4953000" cy="707886"/>
          </a:xfrm>
          <a:prstGeom prst="rect">
            <a:avLst/>
          </a:prstGeom>
        </p:spPr>
        <p:txBody>
          <a:bodyPr>
            <a:spAutoFit/>
          </a:bodyPr>
          <a:lstStyle/>
          <a:p>
            <a:r>
              <a:rPr lang="ja-JP" altLang="en-US" sz="2000" b="1" dirty="0">
                <a:solidFill>
                  <a:schemeClr val="bg1"/>
                </a:solidFill>
                <a:latin typeface="游ゴシック" panose="020B0400000000000000" pitchFamily="50" charset="-128"/>
                <a:ea typeface="游ゴシック" panose="020B0400000000000000" pitchFamily="50" charset="-128"/>
              </a:rPr>
              <a:t>第一次産業を中心に、</a:t>
            </a:r>
            <a:endParaRPr lang="en-US" altLang="ja-JP" sz="2000" b="1" dirty="0">
              <a:solidFill>
                <a:schemeClr val="bg1"/>
              </a:solidFill>
              <a:latin typeface="游ゴシック" panose="020B0400000000000000" pitchFamily="50" charset="-128"/>
              <a:ea typeface="游ゴシック" panose="020B0400000000000000" pitchFamily="50" charset="-128"/>
            </a:endParaRPr>
          </a:p>
          <a:p>
            <a:r>
              <a:rPr lang="ja-JP" altLang="en-US" sz="2000" b="1" dirty="0">
                <a:solidFill>
                  <a:schemeClr val="bg1"/>
                </a:solidFill>
                <a:latin typeface="游ゴシック" panose="020B0400000000000000" pitchFamily="50" charset="-128"/>
                <a:ea typeface="游ゴシック" panose="020B0400000000000000" pitchFamily="50" charset="-128"/>
              </a:rPr>
              <a:t>観光業やエネルギー産業も盛ん。</a:t>
            </a:r>
          </a:p>
        </p:txBody>
      </p:sp>
    </p:spTree>
    <p:extLst>
      <p:ext uri="{BB962C8B-B14F-4D97-AF65-F5344CB8AC3E}">
        <p14:creationId xmlns:p14="http://schemas.microsoft.com/office/powerpoint/2010/main" val="3905317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ED52F669-4E5E-4809-B4CB-2E8025A3CDFB}"/>
              </a:ext>
            </a:extLst>
          </p:cNvPr>
          <p:cNvSpPr txBox="1"/>
          <p:nvPr/>
        </p:nvSpPr>
        <p:spPr>
          <a:xfrm>
            <a:off x="506636" y="895317"/>
            <a:ext cx="559769" cy="242374"/>
          </a:xfrm>
          <a:prstGeom prst="rect">
            <a:avLst/>
          </a:prstGeom>
          <a:noFill/>
        </p:spPr>
        <p:txBody>
          <a:bodyPr wrap="none" rtlCol="0">
            <a:spAutoFit/>
          </a:bodyPr>
          <a:lstStyle/>
          <a:p>
            <a:r>
              <a:rPr lang="ja-JP" altLang="en-US" sz="975" dirty="0">
                <a:solidFill>
                  <a:schemeClr val="accent1"/>
                </a:solidFill>
                <a:latin typeface="游ゴシック" panose="020B0400000000000000" pitchFamily="50" charset="-128"/>
                <a:ea typeface="游ゴシック" panose="020B0400000000000000" pitchFamily="50" charset="-128"/>
              </a:rPr>
              <a:t>▶産業</a:t>
            </a:r>
            <a:endParaRPr lang="en-US" altLang="ja-JP" sz="975" dirty="0">
              <a:latin typeface="游ゴシック" panose="020B0400000000000000" pitchFamily="50" charset="-128"/>
              <a:ea typeface="游ゴシック" panose="020B0400000000000000" pitchFamily="50" charset="-128"/>
            </a:endParaRPr>
          </a:p>
        </p:txBody>
      </p:sp>
      <p:sp>
        <p:nvSpPr>
          <p:cNvPr id="5" name="テキスト ボックス 4">
            <a:extLst>
              <a:ext uri="{FF2B5EF4-FFF2-40B4-BE49-F238E27FC236}">
                <a16:creationId xmlns:a16="http://schemas.microsoft.com/office/drawing/2014/main" id="{EA7C3CFD-C393-4247-9214-35A2C1CF0A91}"/>
              </a:ext>
            </a:extLst>
          </p:cNvPr>
          <p:cNvSpPr txBox="1"/>
          <p:nvPr/>
        </p:nvSpPr>
        <p:spPr>
          <a:xfrm>
            <a:off x="506636" y="1145386"/>
            <a:ext cx="1707519" cy="275781"/>
          </a:xfrm>
          <a:prstGeom prst="rect">
            <a:avLst/>
          </a:prstGeom>
          <a:noFill/>
        </p:spPr>
        <p:txBody>
          <a:bodyPr wrap="none" rtlCol="0">
            <a:spAutoFit/>
          </a:bodyPr>
          <a:lstStyle/>
          <a:p>
            <a:r>
              <a:rPr lang="ja-JP" altLang="en-US" sz="1192" dirty="0">
                <a:solidFill>
                  <a:srgbClr val="00B0F0"/>
                </a:solidFill>
                <a:latin typeface="游ゴシック" panose="020B0400000000000000" pitchFamily="50" charset="-128"/>
                <a:ea typeface="游ゴシック" panose="020B0400000000000000" pitchFamily="50" charset="-128"/>
              </a:rPr>
              <a:t>北海道の農業・酪農業</a:t>
            </a:r>
            <a:endParaRPr lang="en-US" altLang="ja-JP" sz="1192" dirty="0">
              <a:solidFill>
                <a:srgbClr val="00B0F0"/>
              </a:solidFill>
              <a:latin typeface="游ゴシック" panose="020B0400000000000000" pitchFamily="50" charset="-128"/>
              <a:ea typeface="游ゴシック" panose="020B0400000000000000" pitchFamily="50" charset="-128"/>
            </a:endParaRPr>
          </a:p>
        </p:txBody>
      </p:sp>
      <p:sp>
        <p:nvSpPr>
          <p:cNvPr id="6" name="テキスト ボックス 5">
            <a:extLst>
              <a:ext uri="{FF2B5EF4-FFF2-40B4-BE49-F238E27FC236}">
                <a16:creationId xmlns:a16="http://schemas.microsoft.com/office/drawing/2014/main" id="{13D4C1EB-68FC-4662-B338-7BD530701B57}"/>
              </a:ext>
            </a:extLst>
          </p:cNvPr>
          <p:cNvSpPr txBox="1"/>
          <p:nvPr/>
        </p:nvSpPr>
        <p:spPr>
          <a:xfrm>
            <a:off x="506636" y="1441823"/>
            <a:ext cx="6300440" cy="430887"/>
          </a:xfrm>
          <a:prstGeom prst="rect">
            <a:avLst/>
          </a:prstGeom>
          <a:noFill/>
        </p:spPr>
        <p:txBody>
          <a:bodyPr wrap="square" rtlCol="0">
            <a:spAutoFit/>
          </a:bodyPr>
          <a:lstStyle/>
          <a:p>
            <a:r>
              <a:rPr lang="ja-JP" altLang="en-US" sz="2200" b="1" dirty="0">
                <a:solidFill>
                  <a:schemeClr val="accent1"/>
                </a:solidFill>
                <a:latin typeface="游ゴシック" panose="020B0400000000000000" pitchFamily="50" charset="-128"/>
                <a:ea typeface="游ゴシック" panose="020B0400000000000000" pitchFamily="50" charset="-128"/>
              </a:rPr>
              <a:t>日本の食料庫！北の大地で食を学ぶ</a:t>
            </a:r>
            <a:endParaRPr lang="en-US" altLang="ja-JP" sz="2200" b="1" dirty="0">
              <a:solidFill>
                <a:schemeClr val="accent1"/>
              </a:solidFill>
              <a:latin typeface="游ゴシック" panose="020B0400000000000000" pitchFamily="50" charset="-128"/>
              <a:ea typeface="游ゴシック" panose="020B0400000000000000" pitchFamily="50" charset="-128"/>
            </a:endParaRPr>
          </a:p>
        </p:txBody>
      </p:sp>
      <p:sp>
        <p:nvSpPr>
          <p:cNvPr id="7" name="テキスト ボックス 6">
            <a:extLst>
              <a:ext uri="{FF2B5EF4-FFF2-40B4-BE49-F238E27FC236}">
                <a16:creationId xmlns:a16="http://schemas.microsoft.com/office/drawing/2014/main" id="{F7D7BE8A-8D48-40FB-9CA4-8C4EC8C8E55B}"/>
              </a:ext>
            </a:extLst>
          </p:cNvPr>
          <p:cNvSpPr txBox="1"/>
          <p:nvPr/>
        </p:nvSpPr>
        <p:spPr>
          <a:xfrm>
            <a:off x="506636" y="1960464"/>
            <a:ext cx="2749471" cy="707886"/>
          </a:xfrm>
          <a:prstGeom prst="rect">
            <a:avLst/>
          </a:prstGeom>
          <a:noFill/>
        </p:spPr>
        <p:txBody>
          <a:bodyPr wrap="none" rtlCol="0">
            <a:spAutoFit/>
          </a:bodyPr>
          <a:lstStyle/>
          <a:p>
            <a:r>
              <a:rPr lang="ja-JP" altLang="en-US" sz="2000" b="1" dirty="0">
                <a:latin typeface="游ゴシック" panose="020B0400000000000000" pitchFamily="50" charset="-128"/>
                <a:ea typeface="游ゴシック" panose="020B0400000000000000" pitchFamily="50" charset="-128"/>
              </a:rPr>
              <a:t>質・量ともに</a:t>
            </a:r>
            <a:endParaRPr lang="en-US" altLang="ja-JP" sz="2000" b="1" dirty="0">
              <a:latin typeface="游ゴシック" panose="020B0400000000000000" pitchFamily="50" charset="-128"/>
              <a:ea typeface="游ゴシック" panose="020B0400000000000000" pitchFamily="50" charset="-128"/>
            </a:endParaRPr>
          </a:p>
          <a:p>
            <a:r>
              <a:rPr lang="ja-JP" altLang="en-US" sz="2000" b="1" dirty="0">
                <a:latin typeface="游ゴシック" panose="020B0400000000000000" pitchFamily="50" charset="-128"/>
                <a:ea typeface="游ゴシック" panose="020B0400000000000000" pitchFamily="50" charset="-128"/>
              </a:rPr>
              <a:t>折り紙つきのブランド</a:t>
            </a:r>
            <a:endParaRPr lang="en-US" altLang="ja-JP" sz="2000" b="1" dirty="0">
              <a:latin typeface="游ゴシック" panose="020B0400000000000000" pitchFamily="50" charset="-128"/>
              <a:ea typeface="游ゴシック" panose="020B0400000000000000" pitchFamily="50" charset="-128"/>
            </a:endParaRPr>
          </a:p>
        </p:txBody>
      </p:sp>
      <p:sp>
        <p:nvSpPr>
          <p:cNvPr id="8" name="テキスト ボックス 7">
            <a:extLst>
              <a:ext uri="{FF2B5EF4-FFF2-40B4-BE49-F238E27FC236}">
                <a16:creationId xmlns:a16="http://schemas.microsoft.com/office/drawing/2014/main" id="{302FC634-6568-47C1-B43E-570FD3BEEEA4}"/>
              </a:ext>
            </a:extLst>
          </p:cNvPr>
          <p:cNvSpPr txBox="1"/>
          <p:nvPr/>
        </p:nvSpPr>
        <p:spPr>
          <a:xfrm>
            <a:off x="506636" y="2702836"/>
            <a:ext cx="3078212" cy="1654812"/>
          </a:xfrm>
          <a:prstGeom prst="rect">
            <a:avLst/>
          </a:prstGeom>
          <a:noFill/>
        </p:spPr>
        <p:txBody>
          <a:bodyPr wrap="square" rtlCol="0">
            <a:spAutoFit/>
          </a:bodyPr>
          <a:lstStyle/>
          <a:p>
            <a:pPr>
              <a:spcBef>
                <a:spcPts val="217"/>
              </a:spcBef>
            </a:pPr>
            <a:r>
              <a:rPr lang="ja-JP" altLang="en-US" sz="980" dirty="0">
                <a:latin typeface="游ゴシック" panose="020B0400000000000000" pitchFamily="50" charset="-128"/>
                <a:ea typeface="游ゴシック" panose="020B0400000000000000" pitchFamily="50" charset="-128"/>
              </a:rPr>
              <a:t>はるかな地平線までずっと続く畑。北海道と聞いて</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イメージするのはこんな風景かもしれません。北海</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道は全国の</a:t>
            </a:r>
            <a:r>
              <a:rPr lang="en-US" altLang="ja-JP" sz="980" dirty="0">
                <a:latin typeface="游ゴシック" panose="020B0400000000000000" pitchFamily="50" charset="-128"/>
                <a:ea typeface="游ゴシック" panose="020B0400000000000000" pitchFamily="50" charset="-128"/>
              </a:rPr>
              <a:t>1/4</a:t>
            </a:r>
            <a:r>
              <a:rPr lang="ja-JP" altLang="en-US" sz="980" dirty="0">
                <a:latin typeface="游ゴシック" panose="020B0400000000000000" pitchFamily="50" charset="-128"/>
                <a:ea typeface="游ゴシック" panose="020B0400000000000000" pitchFamily="50" charset="-128"/>
              </a:rPr>
              <a:t>もの農地を有する北海道は、まさに</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日本の食糧基地。食料自給率はカロリーベースで</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en-US" altLang="ja-JP" sz="980" dirty="0">
                <a:latin typeface="游ゴシック" panose="020B0400000000000000" pitchFamily="50" charset="-128"/>
                <a:ea typeface="游ゴシック" panose="020B0400000000000000" pitchFamily="50" charset="-128"/>
              </a:rPr>
              <a:t>197%</a:t>
            </a:r>
            <a:r>
              <a:rPr lang="ja-JP" altLang="en-US" sz="980" dirty="0">
                <a:latin typeface="游ゴシック" panose="020B0400000000000000" pitchFamily="50" charset="-128"/>
                <a:ea typeface="游ゴシック" panose="020B0400000000000000" pitchFamily="50" charset="-128"/>
              </a:rPr>
              <a:t>にも達します。広大な土地を活かして</a:t>
            </a:r>
            <a:r>
              <a:rPr lang="ja-JP" altLang="en-US" sz="980" dirty="0" err="1">
                <a:latin typeface="游ゴシック" panose="020B0400000000000000" pitchFamily="50" charset="-128"/>
                <a:ea typeface="游ゴシック" panose="020B0400000000000000" pitchFamily="50" charset="-128"/>
              </a:rPr>
              <a:t>さまざ</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まな作物が生産され、長いもやゆり根などは海外で</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ブランド野菜として高い評価を得ています。北海道</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は他府県に比べて専業農家が多く、</a:t>
            </a:r>
            <a:r>
              <a:rPr lang="en-US" altLang="ja-JP" sz="980" dirty="0">
                <a:latin typeface="游ゴシック" panose="020B0400000000000000" pitchFamily="50" charset="-128"/>
                <a:ea typeface="游ゴシック" panose="020B0400000000000000" pitchFamily="50" charset="-128"/>
              </a:rPr>
              <a:t>1</a:t>
            </a:r>
            <a:r>
              <a:rPr lang="ja-JP" altLang="en-US" sz="980" dirty="0">
                <a:latin typeface="游ゴシック" panose="020B0400000000000000" pitchFamily="50" charset="-128"/>
                <a:ea typeface="游ゴシック" panose="020B0400000000000000" pitchFamily="50" charset="-128"/>
              </a:rPr>
              <a:t>戸あたりの所</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有農地面積も大きく、作業の機械化も進んでいます。</a:t>
            </a:r>
            <a:endParaRPr lang="en-US" altLang="ja-JP" sz="980" dirty="0">
              <a:latin typeface="游ゴシック" panose="020B0400000000000000" pitchFamily="50" charset="-128"/>
              <a:ea typeface="游ゴシック" panose="020B0400000000000000" pitchFamily="50" charset="-128"/>
            </a:endParaRPr>
          </a:p>
        </p:txBody>
      </p:sp>
      <p:sp>
        <p:nvSpPr>
          <p:cNvPr id="9" name="テキスト ボックス 8">
            <a:extLst>
              <a:ext uri="{FF2B5EF4-FFF2-40B4-BE49-F238E27FC236}">
                <a16:creationId xmlns:a16="http://schemas.microsoft.com/office/drawing/2014/main" id="{3A175E0F-74EB-4DBC-8728-2DA5708D93F5}"/>
              </a:ext>
            </a:extLst>
          </p:cNvPr>
          <p:cNvSpPr txBox="1"/>
          <p:nvPr/>
        </p:nvSpPr>
        <p:spPr>
          <a:xfrm>
            <a:off x="3728864" y="1960464"/>
            <a:ext cx="2492990" cy="707886"/>
          </a:xfrm>
          <a:prstGeom prst="rect">
            <a:avLst/>
          </a:prstGeom>
          <a:noFill/>
        </p:spPr>
        <p:txBody>
          <a:bodyPr wrap="none" rtlCol="0">
            <a:spAutoFit/>
          </a:bodyPr>
          <a:lstStyle/>
          <a:p>
            <a:r>
              <a:rPr lang="ja-JP" altLang="en-US" sz="2000" b="1" dirty="0">
                <a:latin typeface="游ゴシック" panose="020B0400000000000000" pitchFamily="50" charset="-128"/>
                <a:ea typeface="游ゴシック" panose="020B0400000000000000" pitchFamily="50" charset="-128"/>
              </a:rPr>
              <a:t>北海道は国内最大の</a:t>
            </a:r>
            <a:endParaRPr lang="en-US" altLang="ja-JP" sz="2000" b="1" dirty="0">
              <a:latin typeface="游ゴシック" panose="020B0400000000000000" pitchFamily="50" charset="-128"/>
              <a:ea typeface="游ゴシック" panose="020B0400000000000000" pitchFamily="50" charset="-128"/>
            </a:endParaRPr>
          </a:p>
          <a:p>
            <a:r>
              <a:rPr lang="ja-JP" altLang="en-US" sz="2000" b="1" dirty="0">
                <a:latin typeface="游ゴシック" panose="020B0400000000000000" pitchFamily="50" charset="-128"/>
                <a:ea typeface="游ゴシック" panose="020B0400000000000000" pitchFamily="50" charset="-128"/>
              </a:rPr>
              <a:t>畜産生産地</a:t>
            </a:r>
            <a:endParaRPr lang="en-US" altLang="ja-JP" sz="2000" b="1" dirty="0">
              <a:latin typeface="游ゴシック" panose="020B0400000000000000" pitchFamily="50" charset="-128"/>
              <a:ea typeface="游ゴシック" panose="020B0400000000000000" pitchFamily="50" charset="-128"/>
            </a:endParaRPr>
          </a:p>
        </p:txBody>
      </p:sp>
      <p:sp>
        <p:nvSpPr>
          <p:cNvPr id="10" name="テキスト ボックス 9">
            <a:extLst>
              <a:ext uri="{FF2B5EF4-FFF2-40B4-BE49-F238E27FC236}">
                <a16:creationId xmlns:a16="http://schemas.microsoft.com/office/drawing/2014/main" id="{063F81C9-0E8C-4914-BD01-1B249A002901}"/>
              </a:ext>
            </a:extLst>
          </p:cNvPr>
          <p:cNvSpPr txBox="1"/>
          <p:nvPr/>
        </p:nvSpPr>
        <p:spPr>
          <a:xfrm>
            <a:off x="3728864" y="2702836"/>
            <a:ext cx="3078212" cy="1654812"/>
          </a:xfrm>
          <a:prstGeom prst="rect">
            <a:avLst/>
          </a:prstGeom>
          <a:noFill/>
        </p:spPr>
        <p:txBody>
          <a:bodyPr wrap="square" rtlCol="0">
            <a:spAutoFit/>
          </a:bodyPr>
          <a:lstStyle/>
          <a:p>
            <a:pPr>
              <a:spcBef>
                <a:spcPts val="217"/>
              </a:spcBef>
            </a:pPr>
            <a:r>
              <a:rPr lang="ja-JP" altLang="en-US" sz="980" dirty="0">
                <a:latin typeface="游ゴシック" panose="020B0400000000000000" pitchFamily="50" charset="-128"/>
                <a:ea typeface="游ゴシック" panose="020B0400000000000000" pitchFamily="50" charset="-128"/>
              </a:rPr>
              <a:t>北海道では、広大な牧草地を活かした酪農も盛んで</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す。特に乳用牛の飼育が多く、生乳の全国シェアは</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en-US" altLang="ja-JP" sz="980" dirty="0">
                <a:latin typeface="游ゴシック" panose="020B0400000000000000" pitchFamily="50" charset="-128"/>
                <a:ea typeface="游ゴシック" panose="020B0400000000000000" pitchFamily="50" charset="-128"/>
              </a:rPr>
              <a:t>50</a:t>
            </a:r>
            <a:r>
              <a:rPr lang="ja-JP" altLang="en-US" sz="980" dirty="0">
                <a:latin typeface="游ゴシック" panose="020B0400000000000000" pitchFamily="50" charset="-128"/>
                <a:ea typeface="游ゴシック" panose="020B0400000000000000" pitchFamily="50" charset="-128"/>
              </a:rPr>
              <a:t>％以上。高級アイスクリームの原料として使われ</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るなど、品質の高さも折り紙つきです。チーズやバ</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ターなど、新鮮な生乳を利用した乳製品の加工も盛</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んで、小規模な工房では個性豊かな乳製品がつくら</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れています。また、肉用牛の飼育頭数でも北海道は</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全国一です。搾乳体験やファームステイができる牧</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場もあり、命や食の尊さを学ぶことができます。</a:t>
            </a:r>
          </a:p>
        </p:txBody>
      </p:sp>
      <p:sp>
        <p:nvSpPr>
          <p:cNvPr id="11" name="テキスト ボックス 10">
            <a:extLst>
              <a:ext uri="{FF2B5EF4-FFF2-40B4-BE49-F238E27FC236}">
                <a16:creationId xmlns:a16="http://schemas.microsoft.com/office/drawing/2014/main" id="{B10688C0-34E9-4FF8-ABBE-5A66752548E0}"/>
              </a:ext>
            </a:extLst>
          </p:cNvPr>
          <p:cNvSpPr txBox="1"/>
          <p:nvPr/>
        </p:nvSpPr>
        <p:spPr>
          <a:xfrm>
            <a:off x="506636" y="5165141"/>
            <a:ext cx="2409634" cy="308995"/>
          </a:xfrm>
          <a:prstGeom prst="rect">
            <a:avLst/>
          </a:prstGeom>
          <a:noFill/>
        </p:spPr>
        <p:txBody>
          <a:bodyPr wrap="none" rtlCol="0">
            <a:spAutoFit/>
          </a:bodyPr>
          <a:lstStyle/>
          <a:p>
            <a:r>
              <a:rPr lang="ja-JP" altLang="en-US" sz="1408" dirty="0">
                <a:solidFill>
                  <a:srgbClr val="00B0F0"/>
                </a:solidFill>
                <a:latin typeface="游ゴシック" panose="020B0400000000000000" pitchFamily="50" charset="-128"/>
                <a:ea typeface="游ゴシック" panose="020B0400000000000000" pitchFamily="50" charset="-128"/>
              </a:rPr>
              <a:t> 品種ごとの特性を調べよう</a:t>
            </a:r>
            <a:endParaRPr lang="en-US" altLang="ja-JP" sz="1408" dirty="0">
              <a:solidFill>
                <a:srgbClr val="00B0F0"/>
              </a:solidFill>
              <a:latin typeface="游ゴシック" panose="020B0400000000000000" pitchFamily="50" charset="-128"/>
              <a:ea typeface="游ゴシック" panose="020B0400000000000000" pitchFamily="50" charset="-128"/>
            </a:endParaRPr>
          </a:p>
        </p:txBody>
      </p:sp>
      <p:sp>
        <p:nvSpPr>
          <p:cNvPr id="12" name="正方形/長方形 11">
            <a:extLst>
              <a:ext uri="{FF2B5EF4-FFF2-40B4-BE49-F238E27FC236}">
                <a16:creationId xmlns:a16="http://schemas.microsoft.com/office/drawing/2014/main" id="{59ACE413-9CC5-4CDF-A6EA-7FB517F29DB7}"/>
              </a:ext>
            </a:extLst>
          </p:cNvPr>
          <p:cNvSpPr/>
          <p:nvPr/>
        </p:nvSpPr>
        <p:spPr>
          <a:xfrm>
            <a:off x="628953" y="5474136"/>
            <a:ext cx="6038177" cy="596061"/>
          </a:xfrm>
          <a:prstGeom prst="rect">
            <a:avLst/>
          </a:prstGeom>
        </p:spPr>
        <p:txBody>
          <a:bodyPr wrap="square">
            <a:spAutoFit/>
          </a:bodyPr>
          <a:lstStyle/>
          <a:p>
            <a:pPr>
              <a:spcBef>
                <a:spcPts val="217"/>
              </a:spcBef>
            </a:pPr>
            <a:r>
              <a:rPr lang="ja-JP" altLang="en-US" sz="980" dirty="0">
                <a:latin typeface="游ゴシック" panose="020B0400000000000000" pitchFamily="50" charset="-128"/>
                <a:ea typeface="游ゴシック" panose="020B0400000000000000" pitchFamily="50" charset="-128"/>
              </a:rPr>
              <a:t>一口に「ジャガイモ」と言ってもいろいろな品種があり、それぞれに食感や味わいは異なります。北海道</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は地域ごとに気候や風土が異なるため、同じ作物でもつくられる品種はバラエティーに富んでいます。農</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作業体験を行う野菜や果物について、どんな特徴を持つ品種なのかを調べてみましょう。</a:t>
            </a:r>
          </a:p>
        </p:txBody>
      </p:sp>
      <p:sp>
        <p:nvSpPr>
          <p:cNvPr id="13" name="テキスト ボックス 12">
            <a:extLst>
              <a:ext uri="{FF2B5EF4-FFF2-40B4-BE49-F238E27FC236}">
                <a16:creationId xmlns:a16="http://schemas.microsoft.com/office/drawing/2014/main" id="{77A1D817-BFB5-4287-BDE7-AD74A41A38DF}"/>
              </a:ext>
            </a:extLst>
          </p:cNvPr>
          <p:cNvSpPr txBox="1"/>
          <p:nvPr/>
        </p:nvSpPr>
        <p:spPr>
          <a:xfrm>
            <a:off x="6807076" y="5582039"/>
            <a:ext cx="2977097" cy="844911"/>
          </a:xfrm>
          <a:prstGeom prst="rect">
            <a:avLst/>
          </a:prstGeom>
          <a:noFill/>
        </p:spPr>
        <p:txBody>
          <a:bodyPr wrap="none" rtlCol="0">
            <a:spAutoFit/>
          </a:bodyPr>
          <a:lstStyle/>
          <a:p>
            <a:r>
              <a:rPr lang="en-US" altLang="ja-JP" sz="867" dirty="0">
                <a:latin typeface="游ゴシック" panose="020B0400000000000000" pitchFamily="50" charset="-128"/>
                <a:ea typeface="游ゴシック" panose="020B0400000000000000" pitchFamily="50" charset="-128"/>
              </a:rPr>
              <a:t>《</a:t>
            </a:r>
            <a:r>
              <a:rPr lang="ja-JP" altLang="en-US" sz="867" dirty="0">
                <a:latin typeface="游ゴシック" panose="020B0400000000000000" pitchFamily="50" charset="-128"/>
                <a:ea typeface="游ゴシック" panose="020B0400000000000000" pitchFamily="50" charset="-128"/>
              </a:rPr>
              <a:t>事前学習 参考</a:t>
            </a:r>
            <a:r>
              <a:rPr lang="en-US" altLang="ja-JP" sz="867" dirty="0">
                <a:latin typeface="游ゴシック" panose="020B0400000000000000" pitchFamily="50" charset="-128"/>
                <a:ea typeface="游ゴシック" panose="020B0400000000000000" pitchFamily="50" charset="-128"/>
              </a:rPr>
              <a:t>URL》</a:t>
            </a:r>
          </a:p>
          <a:p>
            <a:endParaRPr lang="en-US" altLang="ja-JP" sz="325" dirty="0">
              <a:latin typeface="游ゴシック" panose="020B0400000000000000" pitchFamily="50" charset="-128"/>
              <a:ea typeface="游ゴシック" panose="020B0400000000000000" pitchFamily="50" charset="-128"/>
            </a:endParaRPr>
          </a:p>
          <a:p>
            <a:pPr>
              <a:spcBef>
                <a:spcPts val="217"/>
              </a:spcBef>
            </a:pPr>
            <a:r>
              <a:rPr lang="ja-JP" altLang="en-US" sz="758" dirty="0">
                <a:solidFill>
                  <a:schemeClr val="accent1"/>
                </a:solidFill>
                <a:latin typeface="游ゴシック" panose="020B0400000000000000" pitchFamily="50" charset="-128"/>
                <a:ea typeface="游ゴシック" panose="020B0400000000000000" pitchFamily="50" charset="-128"/>
              </a:rPr>
              <a:t>●</a:t>
            </a:r>
            <a:r>
              <a:rPr lang="ja-JP" altLang="en-US" sz="758" dirty="0">
                <a:latin typeface="游ゴシック" panose="020B0400000000000000" pitchFamily="50" charset="-128"/>
                <a:ea typeface="游ゴシック" panose="020B0400000000000000" pitchFamily="50" charset="-128"/>
              </a:rPr>
              <a:t>北海道農政部農政課</a:t>
            </a:r>
          </a:p>
          <a:p>
            <a:pPr>
              <a:spcBef>
                <a:spcPts val="217"/>
              </a:spcBef>
            </a:pPr>
            <a:r>
              <a:rPr lang="en-US" altLang="ja-JP" sz="758" dirty="0">
                <a:latin typeface="游ゴシック" panose="020B0400000000000000" pitchFamily="50" charset="-128"/>
                <a:ea typeface="游ゴシック" panose="020B0400000000000000" pitchFamily="50" charset="-128"/>
              </a:rPr>
              <a:t>www.pref.hokkaido.lg.jp/ns/nsi/seisakug/2011rikaisuisin.htm </a:t>
            </a:r>
          </a:p>
          <a:p>
            <a:pPr>
              <a:spcBef>
                <a:spcPts val="217"/>
              </a:spcBef>
            </a:pPr>
            <a:r>
              <a:rPr lang="ja-JP" altLang="en-US" sz="758" dirty="0">
                <a:solidFill>
                  <a:schemeClr val="accent1"/>
                </a:solidFill>
                <a:latin typeface="游ゴシック" panose="020B0400000000000000" pitchFamily="50" charset="-128"/>
                <a:ea typeface="游ゴシック" panose="020B0400000000000000" pitchFamily="50" charset="-128"/>
              </a:rPr>
              <a:t>●</a:t>
            </a:r>
            <a:r>
              <a:rPr lang="ja-JP" altLang="en-US" sz="758" dirty="0">
                <a:latin typeface="游ゴシック" panose="020B0400000000000000" pitchFamily="50" charset="-128"/>
                <a:ea typeface="游ゴシック" panose="020B0400000000000000" pitchFamily="50" charset="-128"/>
              </a:rPr>
              <a:t>ホクレン農業協同組合連合会</a:t>
            </a:r>
          </a:p>
          <a:p>
            <a:pPr>
              <a:spcBef>
                <a:spcPts val="217"/>
              </a:spcBef>
            </a:pPr>
            <a:r>
              <a:rPr lang="en-US" altLang="ja-JP" sz="758" dirty="0">
                <a:latin typeface="游ゴシック" panose="020B0400000000000000" pitchFamily="50" charset="-128"/>
                <a:ea typeface="游ゴシック" panose="020B0400000000000000" pitchFamily="50" charset="-128"/>
              </a:rPr>
              <a:t>www.hokuren.or.jp/aguri/</a:t>
            </a:r>
          </a:p>
        </p:txBody>
      </p:sp>
      <p:pic>
        <p:nvPicPr>
          <p:cNvPr id="19" name="図 18">
            <a:extLst>
              <a:ext uri="{FF2B5EF4-FFF2-40B4-BE49-F238E27FC236}">
                <a16:creationId xmlns:a16="http://schemas.microsoft.com/office/drawing/2014/main" id="{D655FE4C-7DA8-46A8-BC12-7BD6A74E12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1244" y="1579590"/>
            <a:ext cx="2293451" cy="1496574"/>
          </a:xfrm>
          <a:prstGeom prst="rect">
            <a:avLst/>
          </a:prstGeom>
        </p:spPr>
      </p:pic>
      <p:pic>
        <p:nvPicPr>
          <p:cNvPr id="21" name="図 20">
            <a:extLst>
              <a:ext uri="{FF2B5EF4-FFF2-40B4-BE49-F238E27FC236}">
                <a16:creationId xmlns:a16="http://schemas.microsoft.com/office/drawing/2014/main" id="{12C4DBD4-07E4-452B-995D-58D245BEB3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5537" y="3433030"/>
            <a:ext cx="2289157" cy="1493574"/>
          </a:xfrm>
          <a:prstGeom prst="rect">
            <a:avLst/>
          </a:prstGeom>
        </p:spPr>
      </p:pic>
    </p:spTree>
    <p:extLst>
      <p:ext uri="{BB962C8B-B14F-4D97-AF65-F5344CB8AC3E}">
        <p14:creationId xmlns:p14="http://schemas.microsoft.com/office/powerpoint/2010/main" val="692246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ED52F669-4E5E-4809-B4CB-2E8025A3CDFB}"/>
              </a:ext>
            </a:extLst>
          </p:cNvPr>
          <p:cNvSpPr txBox="1"/>
          <p:nvPr/>
        </p:nvSpPr>
        <p:spPr>
          <a:xfrm>
            <a:off x="506636" y="895317"/>
            <a:ext cx="559769" cy="242374"/>
          </a:xfrm>
          <a:prstGeom prst="rect">
            <a:avLst/>
          </a:prstGeom>
          <a:noFill/>
        </p:spPr>
        <p:txBody>
          <a:bodyPr wrap="none" rtlCol="0">
            <a:spAutoFit/>
          </a:bodyPr>
          <a:lstStyle/>
          <a:p>
            <a:r>
              <a:rPr lang="ja-JP" altLang="en-US" sz="975" dirty="0">
                <a:solidFill>
                  <a:schemeClr val="accent1"/>
                </a:solidFill>
                <a:latin typeface="游ゴシック" panose="020B0400000000000000" pitchFamily="50" charset="-128"/>
                <a:ea typeface="游ゴシック" panose="020B0400000000000000" pitchFamily="50" charset="-128"/>
              </a:rPr>
              <a:t>▶産業</a:t>
            </a:r>
            <a:endParaRPr lang="en-US" altLang="ja-JP" sz="975" dirty="0">
              <a:latin typeface="游ゴシック" panose="020B0400000000000000" pitchFamily="50" charset="-128"/>
              <a:ea typeface="游ゴシック" panose="020B0400000000000000" pitchFamily="50" charset="-128"/>
            </a:endParaRPr>
          </a:p>
        </p:txBody>
      </p:sp>
      <p:sp>
        <p:nvSpPr>
          <p:cNvPr id="5" name="テキスト ボックス 4">
            <a:extLst>
              <a:ext uri="{FF2B5EF4-FFF2-40B4-BE49-F238E27FC236}">
                <a16:creationId xmlns:a16="http://schemas.microsoft.com/office/drawing/2014/main" id="{EA7C3CFD-C393-4247-9214-35A2C1CF0A91}"/>
              </a:ext>
            </a:extLst>
          </p:cNvPr>
          <p:cNvSpPr txBox="1"/>
          <p:nvPr/>
        </p:nvSpPr>
        <p:spPr>
          <a:xfrm>
            <a:off x="506636" y="1145386"/>
            <a:ext cx="1707519" cy="275781"/>
          </a:xfrm>
          <a:prstGeom prst="rect">
            <a:avLst/>
          </a:prstGeom>
          <a:noFill/>
        </p:spPr>
        <p:txBody>
          <a:bodyPr wrap="none" rtlCol="0">
            <a:spAutoFit/>
          </a:bodyPr>
          <a:lstStyle/>
          <a:p>
            <a:r>
              <a:rPr lang="ja-JP" altLang="en-US" sz="1192" dirty="0">
                <a:solidFill>
                  <a:srgbClr val="00B0F0"/>
                </a:solidFill>
                <a:latin typeface="游ゴシック" panose="020B0400000000000000" pitchFamily="50" charset="-128"/>
                <a:ea typeface="游ゴシック" panose="020B0400000000000000" pitchFamily="50" charset="-128"/>
              </a:rPr>
              <a:t>北海道の漁業・水産業</a:t>
            </a:r>
            <a:endParaRPr lang="en-US" altLang="ja-JP" sz="1192" dirty="0">
              <a:solidFill>
                <a:srgbClr val="00B0F0"/>
              </a:solidFill>
              <a:latin typeface="游ゴシック" panose="020B0400000000000000" pitchFamily="50" charset="-128"/>
              <a:ea typeface="游ゴシック" panose="020B0400000000000000" pitchFamily="50" charset="-128"/>
            </a:endParaRPr>
          </a:p>
        </p:txBody>
      </p:sp>
      <p:sp>
        <p:nvSpPr>
          <p:cNvPr id="6" name="テキスト ボックス 5">
            <a:extLst>
              <a:ext uri="{FF2B5EF4-FFF2-40B4-BE49-F238E27FC236}">
                <a16:creationId xmlns:a16="http://schemas.microsoft.com/office/drawing/2014/main" id="{13D4C1EB-68FC-4662-B338-7BD530701B57}"/>
              </a:ext>
            </a:extLst>
          </p:cNvPr>
          <p:cNvSpPr txBox="1"/>
          <p:nvPr/>
        </p:nvSpPr>
        <p:spPr>
          <a:xfrm>
            <a:off x="506636" y="1441823"/>
            <a:ext cx="6300440" cy="430887"/>
          </a:xfrm>
          <a:prstGeom prst="rect">
            <a:avLst/>
          </a:prstGeom>
          <a:noFill/>
        </p:spPr>
        <p:txBody>
          <a:bodyPr wrap="square" rtlCol="0">
            <a:spAutoFit/>
          </a:bodyPr>
          <a:lstStyle/>
          <a:p>
            <a:r>
              <a:rPr lang="ja-JP" altLang="en-US" sz="2200" b="1" dirty="0">
                <a:solidFill>
                  <a:schemeClr val="accent1"/>
                </a:solidFill>
                <a:latin typeface="游ゴシック" panose="020B0400000000000000" pitchFamily="50" charset="-128"/>
                <a:ea typeface="游ゴシック" panose="020B0400000000000000" pitchFamily="50" charset="-128"/>
              </a:rPr>
              <a:t>北海道の漁業から、食や環境の課題もわかる！</a:t>
            </a:r>
            <a:endParaRPr lang="en-US" altLang="ja-JP" sz="2200" b="1" dirty="0">
              <a:solidFill>
                <a:schemeClr val="accent1"/>
              </a:solidFill>
              <a:latin typeface="游ゴシック" panose="020B0400000000000000" pitchFamily="50" charset="-128"/>
              <a:ea typeface="游ゴシック" panose="020B0400000000000000" pitchFamily="50" charset="-128"/>
            </a:endParaRPr>
          </a:p>
        </p:txBody>
      </p:sp>
      <p:sp>
        <p:nvSpPr>
          <p:cNvPr id="7" name="テキスト ボックス 6">
            <a:extLst>
              <a:ext uri="{FF2B5EF4-FFF2-40B4-BE49-F238E27FC236}">
                <a16:creationId xmlns:a16="http://schemas.microsoft.com/office/drawing/2014/main" id="{F7D7BE8A-8D48-40FB-9CA4-8C4EC8C8E55B}"/>
              </a:ext>
            </a:extLst>
          </p:cNvPr>
          <p:cNvSpPr txBox="1"/>
          <p:nvPr/>
        </p:nvSpPr>
        <p:spPr>
          <a:xfrm>
            <a:off x="506636" y="1960464"/>
            <a:ext cx="3005951" cy="707886"/>
          </a:xfrm>
          <a:prstGeom prst="rect">
            <a:avLst/>
          </a:prstGeom>
          <a:noFill/>
        </p:spPr>
        <p:txBody>
          <a:bodyPr wrap="none" rtlCol="0">
            <a:spAutoFit/>
          </a:bodyPr>
          <a:lstStyle/>
          <a:p>
            <a:r>
              <a:rPr lang="ja-JP" altLang="en-US" sz="2000" b="1" dirty="0">
                <a:latin typeface="游ゴシック" panose="020B0400000000000000" pitchFamily="50" charset="-128"/>
                <a:ea typeface="游ゴシック" panose="020B0400000000000000" pitchFamily="50" charset="-128"/>
              </a:rPr>
              <a:t>古くから珍重された</a:t>
            </a:r>
            <a:endParaRPr lang="en-US" altLang="ja-JP" sz="2000" b="1" dirty="0">
              <a:latin typeface="游ゴシック" panose="020B0400000000000000" pitchFamily="50" charset="-128"/>
              <a:ea typeface="游ゴシック" panose="020B0400000000000000" pitchFamily="50" charset="-128"/>
            </a:endParaRPr>
          </a:p>
          <a:p>
            <a:r>
              <a:rPr lang="ja-JP" altLang="en-US" sz="2000" b="1" dirty="0">
                <a:latin typeface="游ゴシック" panose="020B0400000000000000" pitchFamily="50" charset="-128"/>
                <a:ea typeface="游ゴシック" panose="020B0400000000000000" pitchFamily="50" charset="-128"/>
              </a:rPr>
              <a:t>北海道のコンブとニシン</a:t>
            </a:r>
            <a:endParaRPr lang="en-US" altLang="ja-JP" sz="2000" b="1" dirty="0">
              <a:latin typeface="游ゴシック" panose="020B0400000000000000" pitchFamily="50" charset="-128"/>
              <a:ea typeface="游ゴシック" panose="020B0400000000000000" pitchFamily="50" charset="-128"/>
            </a:endParaRPr>
          </a:p>
        </p:txBody>
      </p:sp>
      <p:sp>
        <p:nvSpPr>
          <p:cNvPr id="8" name="テキスト ボックス 7">
            <a:extLst>
              <a:ext uri="{FF2B5EF4-FFF2-40B4-BE49-F238E27FC236}">
                <a16:creationId xmlns:a16="http://schemas.microsoft.com/office/drawing/2014/main" id="{302FC634-6568-47C1-B43E-570FD3BEEEA4}"/>
              </a:ext>
            </a:extLst>
          </p:cNvPr>
          <p:cNvSpPr txBox="1"/>
          <p:nvPr/>
        </p:nvSpPr>
        <p:spPr>
          <a:xfrm>
            <a:off x="506636" y="2702836"/>
            <a:ext cx="3078212" cy="1654812"/>
          </a:xfrm>
          <a:prstGeom prst="rect">
            <a:avLst/>
          </a:prstGeom>
          <a:noFill/>
        </p:spPr>
        <p:txBody>
          <a:bodyPr wrap="square" rtlCol="0">
            <a:spAutoFit/>
          </a:bodyPr>
          <a:lstStyle/>
          <a:p>
            <a:pPr>
              <a:spcBef>
                <a:spcPts val="217"/>
              </a:spcBef>
            </a:pPr>
            <a:r>
              <a:rPr lang="ja-JP" altLang="en-US" sz="980" dirty="0">
                <a:latin typeface="游ゴシック" panose="020B0400000000000000" pitchFamily="50" charset="-128"/>
                <a:ea typeface="游ゴシック" panose="020B0400000000000000" pitchFamily="50" charset="-128"/>
              </a:rPr>
              <a:t>北海道の漁業は古くからコンブ漁やニシン漁が中心</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で、特に江戸時代の北前船交易によって大きく発展</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しました。明治</a:t>
            </a:r>
            <a:r>
              <a:rPr lang="en-US" altLang="ja-JP" sz="980" dirty="0">
                <a:latin typeface="游ゴシック" panose="020B0400000000000000" pitchFamily="50" charset="-128"/>
                <a:ea typeface="游ゴシック" panose="020B0400000000000000" pitchFamily="50" charset="-128"/>
              </a:rPr>
              <a:t>40</a:t>
            </a:r>
            <a:r>
              <a:rPr lang="ja-JP" altLang="en-US" sz="980" dirty="0">
                <a:latin typeface="游ゴシック" panose="020B0400000000000000" pitchFamily="50" charset="-128"/>
                <a:ea typeface="游ゴシック" panose="020B0400000000000000" pitchFamily="50" charset="-128"/>
              </a:rPr>
              <a:t>年頃から沿岸でニシンが獲れなく</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なってきたため、大正時代から昭和初期にはイワシ</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やイカを対象とした漁船漁業が中心に。その後、沖</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合・遠洋漁業が盛んとなりますが、昭和</a:t>
            </a:r>
            <a:r>
              <a:rPr lang="en-US" altLang="ja-JP" sz="980" dirty="0">
                <a:latin typeface="游ゴシック" panose="020B0400000000000000" pitchFamily="50" charset="-128"/>
                <a:ea typeface="游ゴシック" panose="020B0400000000000000" pitchFamily="50" charset="-128"/>
              </a:rPr>
              <a:t>50</a:t>
            </a:r>
            <a:r>
              <a:rPr lang="ja-JP" altLang="en-US" sz="980" dirty="0">
                <a:latin typeface="游ゴシック" panose="020B0400000000000000" pitchFamily="50" charset="-128"/>
                <a:ea typeface="游ゴシック" panose="020B0400000000000000" pitchFamily="50" charset="-128"/>
              </a:rPr>
              <a:t>年代から</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衰退していきました。温暖化などの影響で不漁とな</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ることも多いため、現在はホタテ、サケ・マス、コ</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ンブなどの養殖も盛んに行われています。</a:t>
            </a:r>
            <a:endParaRPr lang="en-US" altLang="ja-JP" sz="980" dirty="0">
              <a:latin typeface="游ゴシック" panose="020B0400000000000000" pitchFamily="50" charset="-128"/>
              <a:ea typeface="游ゴシック" panose="020B0400000000000000" pitchFamily="50" charset="-128"/>
            </a:endParaRPr>
          </a:p>
        </p:txBody>
      </p:sp>
      <p:sp>
        <p:nvSpPr>
          <p:cNvPr id="9" name="テキスト ボックス 8">
            <a:extLst>
              <a:ext uri="{FF2B5EF4-FFF2-40B4-BE49-F238E27FC236}">
                <a16:creationId xmlns:a16="http://schemas.microsoft.com/office/drawing/2014/main" id="{3A175E0F-74EB-4DBC-8728-2DA5708D93F5}"/>
              </a:ext>
            </a:extLst>
          </p:cNvPr>
          <p:cNvSpPr txBox="1"/>
          <p:nvPr/>
        </p:nvSpPr>
        <p:spPr>
          <a:xfrm>
            <a:off x="3728864" y="1960464"/>
            <a:ext cx="3262432" cy="707886"/>
          </a:xfrm>
          <a:prstGeom prst="rect">
            <a:avLst/>
          </a:prstGeom>
          <a:noFill/>
        </p:spPr>
        <p:txBody>
          <a:bodyPr wrap="none" rtlCol="0">
            <a:spAutoFit/>
          </a:bodyPr>
          <a:lstStyle/>
          <a:p>
            <a:r>
              <a:rPr lang="ja-JP" altLang="en-US" sz="2000" b="1" dirty="0">
                <a:latin typeface="游ゴシック" panose="020B0400000000000000" pitchFamily="50" charset="-128"/>
                <a:ea typeface="游ゴシック" panose="020B0400000000000000" pitchFamily="50" charset="-128"/>
              </a:rPr>
              <a:t>海流や海底地形によって、</a:t>
            </a:r>
            <a:endParaRPr lang="en-US" altLang="ja-JP" sz="2000" b="1" dirty="0">
              <a:latin typeface="游ゴシック" panose="020B0400000000000000" pitchFamily="50" charset="-128"/>
              <a:ea typeface="游ゴシック" panose="020B0400000000000000" pitchFamily="50" charset="-128"/>
            </a:endParaRPr>
          </a:p>
          <a:p>
            <a:r>
              <a:rPr lang="ja-JP" altLang="en-US" sz="2000" b="1" dirty="0">
                <a:latin typeface="游ゴシック" panose="020B0400000000000000" pitchFamily="50" charset="-128"/>
                <a:ea typeface="游ゴシック" panose="020B0400000000000000" pitchFamily="50" charset="-128"/>
              </a:rPr>
              <a:t>豊かな漁場に</a:t>
            </a:r>
            <a:endParaRPr lang="en-US" altLang="ja-JP" sz="2000" b="1" dirty="0">
              <a:latin typeface="游ゴシック" panose="020B0400000000000000" pitchFamily="50" charset="-128"/>
              <a:ea typeface="游ゴシック" panose="020B0400000000000000" pitchFamily="50" charset="-128"/>
            </a:endParaRPr>
          </a:p>
        </p:txBody>
      </p:sp>
      <p:sp>
        <p:nvSpPr>
          <p:cNvPr id="10" name="テキスト ボックス 9">
            <a:extLst>
              <a:ext uri="{FF2B5EF4-FFF2-40B4-BE49-F238E27FC236}">
                <a16:creationId xmlns:a16="http://schemas.microsoft.com/office/drawing/2014/main" id="{063F81C9-0E8C-4914-BD01-1B249A002901}"/>
              </a:ext>
            </a:extLst>
          </p:cNvPr>
          <p:cNvSpPr txBox="1"/>
          <p:nvPr/>
        </p:nvSpPr>
        <p:spPr>
          <a:xfrm>
            <a:off x="3728864" y="2702836"/>
            <a:ext cx="3078212" cy="1831271"/>
          </a:xfrm>
          <a:prstGeom prst="rect">
            <a:avLst/>
          </a:prstGeom>
          <a:noFill/>
        </p:spPr>
        <p:txBody>
          <a:bodyPr wrap="square" rtlCol="0">
            <a:spAutoFit/>
          </a:bodyPr>
          <a:lstStyle/>
          <a:p>
            <a:pPr>
              <a:spcBef>
                <a:spcPts val="217"/>
              </a:spcBef>
            </a:pPr>
            <a:r>
              <a:rPr lang="ja-JP" altLang="en-US" sz="980" dirty="0">
                <a:latin typeface="游ゴシック" panose="020B0400000000000000" pitchFamily="50" charset="-128"/>
                <a:ea typeface="游ゴシック" panose="020B0400000000000000" pitchFamily="50" charset="-128"/>
              </a:rPr>
              <a:t>北海道の海岸線の長さは、全国の</a:t>
            </a:r>
            <a:r>
              <a:rPr lang="en-US" altLang="ja-JP" sz="980" dirty="0">
                <a:latin typeface="游ゴシック" panose="020B0400000000000000" pitchFamily="50" charset="-128"/>
                <a:ea typeface="游ゴシック" panose="020B0400000000000000" pitchFamily="50" charset="-128"/>
              </a:rPr>
              <a:t>12.5</a:t>
            </a:r>
            <a:r>
              <a:rPr lang="ja-JP" altLang="en-US" sz="980" dirty="0">
                <a:latin typeface="游ゴシック" panose="020B0400000000000000" pitchFamily="50" charset="-128"/>
                <a:ea typeface="游ゴシック" panose="020B0400000000000000" pitchFamily="50" charset="-128"/>
              </a:rPr>
              <a:t>％にあたる</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en-US" altLang="ja-JP" sz="980" dirty="0">
                <a:latin typeface="游ゴシック" panose="020B0400000000000000" pitchFamily="50" charset="-128"/>
                <a:ea typeface="游ゴシック" panose="020B0400000000000000" pitchFamily="50" charset="-128"/>
              </a:rPr>
              <a:t>4,402km</a:t>
            </a:r>
            <a:r>
              <a:rPr lang="ja-JP" altLang="en-US" sz="980" dirty="0">
                <a:latin typeface="游ゴシック" panose="020B0400000000000000" pitchFamily="50" charset="-128"/>
                <a:ea typeface="游ゴシック" panose="020B0400000000000000" pitchFamily="50" charset="-128"/>
              </a:rPr>
              <a:t>で、日本海、太平洋、オホーツク海の</a:t>
            </a:r>
            <a:r>
              <a:rPr lang="en-US" altLang="ja-JP" sz="980" dirty="0">
                <a:latin typeface="游ゴシック" panose="020B0400000000000000" pitchFamily="50" charset="-128"/>
                <a:ea typeface="游ゴシック" panose="020B0400000000000000" pitchFamily="50" charset="-128"/>
              </a:rPr>
              <a:t>3</a:t>
            </a:r>
            <a:r>
              <a:rPr lang="ja-JP" altLang="en-US" sz="980" dirty="0">
                <a:latin typeface="游ゴシック" panose="020B0400000000000000" pitchFamily="50" charset="-128"/>
                <a:ea typeface="游ゴシック" panose="020B0400000000000000" pitchFamily="50" charset="-128"/>
              </a:rPr>
              <a:t>つ</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の海に囲まれています。オホーツク海側ではホタテ、</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太平洋側ではサンマ・コンブ、日本海側ではホッケ</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と、それぞれの海の特性によって水揚げされる魚の</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種類が異なります。北海道の漁業生産量は日本全体</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のおよそ</a:t>
            </a:r>
            <a:r>
              <a:rPr lang="en-US" altLang="ja-JP" sz="980" dirty="0">
                <a:latin typeface="游ゴシック" panose="020B0400000000000000" pitchFamily="50" charset="-128"/>
                <a:ea typeface="游ゴシック" panose="020B0400000000000000" pitchFamily="50" charset="-128"/>
              </a:rPr>
              <a:t>4</a:t>
            </a:r>
            <a:r>
              <a:rPr lang="ja-JP" altLang="en-US" sz="980" dirty="0">
                <a:latin typeface="游ゴシック" panose="020B0400000000000000" pitchFamily="50" charset="-128"/>
                <a:ea typeface="游ゴシック" panose="020B0400000000000000" pitchFamily="50" charset="-128"/>
              </a:rPr>
              <a:t>分の</a:t>
            </a:r>
            <a:r>
              <a:rPr lang="en-US" altLang="ja-JP" sz="980" dirty="0">
                <a:latin typeface="游ゴシック" panose="020B0400000000000000" pitchFamily="50" charset="-128"/>
                <a:ea typeface="游ゴシック" panose="020B0400000000000000" pitchFamily="50" charset="-128"/>
              </a:rPr>
              <a:t>1</a:t>
            </a:r>
            <a:r>
              <a:rPr lang="ja-JP" altLang="en-US" sz="980" dirty="0">
                <a:latin typeface="游ゴシック" panose="020B0400000000000000" pitchFamily="50" charset="-128"/>
                <a:ea typeface="游ゴシック" panose="020B0400000000000000" pitchFamily="50" charset="-128"/>
              </a:rPr>
              <a:t>を占めており、漁業就業者数、漁船</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数とともに全国第</a:t>
            </a:r>
            <a:r>
              <a:rPr lang="en-US" altLang="ja-JP" sz="980" dirty="0">
                <a:latin typeface="游ゴシック" panose="020B0400000000000000" pitchFamily="50" charset="-128"/>
                <a:ea typeface="游ゴシック" panose="020B0400000000000000" pitchFamily="50" charset="-128"/>
              </a:rPr>
              <a:t>1</a:t>
            </a:r>
            <a:r>
              <a:rPr lang="ja-JP" altLang="en-US" sz="980" dirty="0">
                <a:latin typeface="游ゴシック" panose="020B0400000000000000" pitchFamily="50" charset="-128"/>
                <a:ea typeface="游ゴシック" panose="020B0400000000000000" pitchFamily="50" charset="-128"/>
              </a:rPr>
              <a:t>位です。特にホタテ、スケトウ</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ダラ、サケ、ホッケ、コンブなどは全国水揚げの大</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部分を占めています。</a:t>
            </a:r>
          </a:p>
        </p:txBody>
      </p:sp>
      <p:sp>
        <p:nvSpPr>
          <p:cNvPr id="11" name="テキスト ボックス 10">
            <a:extLst>
              <a:ext uri="{FF2B5EF4-FFF2-40B4-BE49-F238E27FC236}">
                <a16:creationId xmlns:a16="http://schemas.microsoft.com/office/drawing/2014/main" id="{B10688C0-34E9-4FF8-ABBE-5A66752548E0}"/>
              </a:ext>
            </a:extLst>
          </p:cNvPr>
          <p:cNvSpPr txBox="1"/>
          <p:nvPr/>
        </p:nvSpPr>
        <p:spPr>
          <a:xfrm>
            <a:off x="506636" y="5165141"/>
            <a:ext cx="4039888" cy="308995"/>
          </a:xfrm>
          <a:prstGeom prst="rect">
            <a:avLst/>
          </a:prstGeom>
          <a:noFill/>
        </p:spPr>
        <p:txBody>
          <a:bodyPr wrap="none" rtlCol="0">
            <a:spAutoFit/>
          </a:bodyPr>
          <a:lstStyle/>
          <a:p>
            <a:r>
              <a:rPr lang="ja-JP" altLang="en-US" sz="1408" dirty="0">
                <a:solidFill>
                  <a:srgbClr val="00B0F0"/>
                </a:solidFill>
                <a:latin typeface="游ゴシック" panose="020B0400000000000000" pitchFamily="50" charset="-128"/>
                <a:ea typeface="游ゴシック" panose="020B0400000000000000" pitchFamily="50" charset="-128"/>
              </a:rPr>
              <a:t> 漁業・水産加工体験の前に知っておきたいこと</a:t>
            </a:r>
            <a:endParaRPr lang="en-US" altLang="ja-JP" sz="1408" dirty="0">
              <a:solidFill>
                <a:srgbClr val="00B0F0"/>
              </a:solidFill>
              <a:latin typeface="游ゴシック" panose="020B0400000000000000" pitchFamily="50" charset="-128"/>
              <a:ea typeface="游ゴシック" panose="020B0400000000000000" pitchFamily="50" charset="-128"/>
            </a:endParaRPr>
          </a:p>
        </p:txBody>
      </p:sp>
      <p:sp>
        <p:nvSpPr>
          <p:cNvPr id="12" name="正方形/長方形 11">
            <a:extLst>
              <a:ext uri="{FF2B5EF4-FFF2-40B4-BE49-F238E27FC236}">
                <a16:creationId xmlns:a16="http://schemas.microsoft.com/office/drawing/2014/main" id="{59ACE413-9CC5-4CDF-A6EA-7FB517F29DB7}"/>
              </a:ext>
            </a:extLst>
          </p:cNvPr>
          <p:cNvSpPr/>
          <p:nvPr/>
        </p:nvSpPr>
        <p:spPr>
          <a:xfrm>
            <a:off x="628953" y="5474136"/>
            <a:ext cx="6038177" cy="596061"/>
          </a:xfrm>
          <a:prstGeom prst="rect">
            <a:avLst/>
          </a:prstGeom>
        </p:spPr>
        <p:txBody>
          <a:bodyPr wrap="square">
            <a:spAutoFit/>
          </a:bodyPr>
          <a:lstStyle/>
          <a:p>
            <a:pPr>
              <a:spcBef>
                <a:spcPts val="217"/>
              </a:spcBef>
            </a:pPr>
            <a:r>
              <a:rPr lang="ja-JP" altLang="en-US" sz="980" dirty="0">
                <a:latin typeface="游ゴシック" panose="020B0400000000000000" pitchFamily="50" charset="-128"/>
                <a:ea typeface="游ゴシック" panose="020B0400000000000000" pitchFamily="50" charset="-128"/>
              </a:rPr>
              <a:t>漁船や浜での漁獲体験や養殖体験、イクラづくりや松前漬けづくりといった水産物をつかっての加工体験</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など、北海道の沿岸部では春から秋にかけて、さまざまな漁業体験ができます。漁業体験に出かける前に、</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その地域や海域の特徴、北海道の食文化との関係について調べてみましょう。</a:t>
            </a:r>
          </a:p>
        </p:txBody>
      </p:sp>
      <p:sp>
        <p:nvSpPr>
          <p:cNvPr id="13" name="テキスト ボックス 12">
            <a:extLst>
              <a:ext uri="{FF2B5EF4-FFF2-40B4-BE49-F238E27FC236}">
                <a16:creationId xmlns:a16="http://schemas.microsoft.com/office/drawing/2014/main" id="{77A1D817-BFB5-4287-BDE7-AD74A41A38DF}"/>
              </a:ext>
            </a:extLst>
          </p:cNvPr>
          <p:cNvSpPr txBox="1"/>
          <p:nvPr/>
        </p:nvSpPr>
        <p:spPr>
          <a:xfrm>
            <a:off x="6753935" y="5573162"/>
            <a:ext cx="3267241" cy="844911"/>
          </a:xfrm>
          <a:prstGeom prst="rect">
            <a:avLst/>
          </a:prstGeom>
          <a:noFill/>
        </p:spPr>
        <p:txBody>
          <a:bodyPr wrap="none" rtlCol="0">
            <a:spAutoFit/>
          </a:bodyPr>
          <a:lstStyle/>
          <a:p>
            <a:r>
              <a:rPr lang="en-US" altLang="ja-JP" sz="867" dirty="0">
                <a:latin typeface="游ゴシック" panose="020B0400000000000000" pitchFamily="50" charset="-128"/>
                <a:ea typeface="游ゴシック" panose="020B0400000000000000" pitchFamily="50" charset="-128"/>
              </a:rPr>
              <a:t>《</a:t>
            </a:r>
            <a:r>
              <a:rPr lang="ja-JP" altLang="en-US" sz="867" dirty="0">
                <a:latin typeface="游ゴシック" panose="020B0400000000000000" pitchFamily="50" charset="-128"/>
                <a:ea typeface="游ゴシック" panose="020B0400000000000000" pitchFamily="50" charset="-128"/>
              </a:rPr>
              <a:t>事前学習 参考</a:t>
            </a:r>
            <a:r>
              <a:rPr lang="en-US" altLang="ja-JP" sz="867" dirty="0">
                <a:latin typeface="游ゴシック" panose="020B0400000000000000" pitchFamily="50" charset="-128"/>
                <a:ea typeface="游ゴシック" panose="020B0400000000000000" pitchFamily="50" charset="-128"/>
              </a:rPr>
              <a:t>URL》</a:t>
            </a:r>
          </a:p>
          <a:p>
            <a:endParaRPr lang="en-US" altLang="ja-JP" sz="325" dirty="0">
              <a:latin typeface="游ゴシック" panose="020B0400000000000000" pitchFamily="50" charset="-128"/>
              <a:ea typeface="游ゴシック" panose="020B0400000000000000" pitchFamily="50" charset="-128"/>
            </a:endParaRPr>
          </a:p>
          <a:p>
            <a:pPr>
              <a:spcBef>
                <a:spcPts val="217"/>
              </a:spcBef>
            </a:pPr>
            <a:r>
              <a:rPr lang="ja-JP" altLang="en-US" sz="758" dirty="0">
                <a:solidFill>
                  <a:schemeClr val="accent1"/>
                </a:solidFill>
                <a:latin typeface="游ゴシック" panose="020B0400000000000000" pitchFamily="50" charset="-128"/>
                <a:ea typeface="游ゴシック" panose="020B0400000000000000" pitchFamily="50" charset="-128"/>
              </a:rPr>
              <a:t>●</a:t>
            </a:r>
            <a:r>
              <a:rPr lang="ja-JP" altLang="en-US" sz="758" dirty="0">
                <a:latin typeface="游ゴシック" panose="020B0400000000000000" pitchFamily="50" charset="-128"/>
                <a:ea typeface="游ゴシック" panose="020B0400000000000000" pitchFamily="50" charset="-128"/>
              </a:rPr>
              <a:t>北海道水産林務部総務課「北海道水産業・漁村のすがた」</a:t>
            </a:r>
          </a:p>
          <a:p>
            <a:pPr>
              <a:spcBef>
                <a:spcPts val="217"/>
              </a:spcBef>
            </a:pPr>
            <a:r>
              <a:rPr lang="en-US" altLang="ja-JP" sz="758" dirty="0">
                <a:latin typeface="游ゴシック" panose="020B0400000000000000" pitchFamily="50" charset="-128"/>
                <a:ea typeface="游ゴシック" panose="020B0400000000000000" pitchFamily="50" charset="-128"/>
              </a:rPr>
              <a:t>www.pref.hokkaido.lg.jp/sr/sum/kcs/suisan-group/sugata2017.htm</a:t>
            </a:r>
          </a:p>
          <a:p>
            <a:pPr>
              <a:spcBef>
                <a:spcPts val="217"/>
              </a:spcBef>
            </a:pPr>
            <a:r>
              <a:rPr lang="ja-JP" altLang="en-US" sz="758" dirty="0">
                <a:solidFill>
                  <a:schemeClr val="accent1"/>
                </a:solidFill>
                <a:latin typeface="游ゴシック" panose="020B0400000000000000" pitchFamily="50" charset="-128"/>
                <a:ea typeface="游ゴシック" panose="020B0400000000000000" pitchFamily="50" charset="-128"/>
              </a:rPr>
              <a:t>●</a:t>
            </a:r>
            <a:r>
              <a:rPr lang="ja-JP" altLang="en-US" sz="758" dirty="0">
                <a:latin typeface="游ゴシック" panose="020B0400000000000000" pitchFamily="50" charset="-128"/>
                <a:ea typeface="游ゴシック" panose="020B0400000000000000" pitchFamily="50" charset="-128"/>
              </a:rPr>
              <a:t>北海道ぎょれん</a:t>
            </a:r>
          </a:p>
          <a:p>
            <a:pPr>
              <a:spcBef>
                <a:spcPts val="217"/>
              </a:spcBef>
            </a:pPr>
            <a:r>
              <a:rPr lang="en-US" altLang="ja-JP" sz="758" dirty="0">
                <a:latin typeface="游ゴシック" panose="020B0400000000000000" pitchFamily="50" charset="-128"/>
                <a:ea typeface="游ゴシック" panose="020B0400000000000000" pitchFamily="50" charset="-128"/>
              </a:rPr>
              <a:t>www.gyoren.or.jp/</a:t>
            </a:r>
          </a:p>
        </p:txBody>
      </p:sp>
      <p:pic>
        <p:nvPicPr>
          <p:cNvPr id="3" name="図 2">
            <a:extLst>
              <a:ext uri="{FF2B5EF4-FFF2-40B4-BE49-F238E27FC236}">
                <a16:creationId xmlns:a16="http://schemas.microsoft.com/office/drawing/2014/main" id="{34CFF812-2D6E-4D0E-8FA5-C6CBA3267D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0167" y="1579590"/>
            <a:ext cx="2293324" cy="1496491"/>
          </a:xfrm>
          <a:prstGeom prst="rect">
            <a:avLst/>
          </a:prstGeom>
        </p:spPr>
      </p:pic>
      <p:pic>
        <p:nvPicPr>
          <p:cNvPr id="21" name="図 20">
            <a:extLst>
              <a:ext uri="{FF2B5EF4-FFF2-40B4-BE49-F238E27FC236}">
                <a16:creationId xmlns:a16="http://schemas.microsoft.com/office/drawing/2014/main" id="{D1AE2E4F-3747-4C48-9697-8F49F6ADB2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0167" y="3426781"/>
            <a:ext cx="2297519" cy="1499823"/>
          </a:xfrm>
          <a:prstGeom prst="rect">
            <a:avLst/>
          </a:prstGeom>
        </p:spPr>
      </p:pic>
    </p:spTree>
    <p:extLst>
      <p:ext uri="{BB962C8B-B14F-4D97-AF65-F5344CB8AC3E}">
        <p14:creationId xmlns:p14="http://schemas.microsoft.com/office/powerpoint/2010/main" val="172274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ED52F669-4E5E-4809-B4CB-2E8025A3CDFB}"/>
              </a:ext>
            </a:extLst>
          </p:cNvPr>
          <p:cNvSpPr txBox="1"/>
          <p:nvPr/>
        </p:nvSpPr>
        <p:spPr>
          <a:xfrm>
            <a:off x="506636" y="895317"/>
            <a:ext cx="559769" cy="242374"/>
          </a:xfrm>
          <a:prstGeom prst="rect">
            <a:avLst/>
          </a:prstGeom>
          <a:noFill/>
        </p:spPr>
        <p:txBody>
          <a:bodyPr wrap="none" rtlCol="0">
            <a:spAutoFit/>
          </a:bodyPr>
          <a:lstStyle/>
          <a:p>
            <a:r>
              <a:rPr lang="ja-JP" altLang="en-US" sz="975" dirty="0">
                <a:solidFill>
                  <a:schemeClr val="accent1"/>
                </a:solidFill>
                <a:latin typeface="游ゴシック" panose="020B0400000000000000" pitchFamily="50" charset="-128"/>
                <a:ea typeface="游ゴシック" panose="020B0400000000000000" pitchFamily="50" charset="-128"/>
              </a:rPr>
              <a:t>▶産業</a:t>
            </a:r>
            <a:endParaRPr lang="en-US" altLang="ja-JP" sz="975" dirty="0">
              <a:latin typeface="游ゴシック" panose="020B0400000000000000" pitchFamily="50" charset="-128"/>
              <a:ea typeface="游ゴシック" panose="020B0400000000000000" pitchFamily="50" charset="-128"/>
            </a:endParaRPr>
          </a:p>
        </p:txBody>
      </p:sp>
      <p:sp>
        <p:nvSpPr>
          <p:cNvPr id="5" name="テキスト ボックス 4">
            <a:extLst>
              <a:ext uri="{FF2B5EF4-FFF2-40B4-BE49-F238E27FC236}">
                <a16:creationId xmlns:a16="http://schemas.microsoft.com/office/drawing/2014/main" id="{EA7C3CFD-C393-4247-9214-35A2C1CF0A91}"/>
              </a:ext>
            </a:extLst>
          </p:cNvPr>
          <p:cNvSpPr txBox="1"/>
          <p:nvPr/>
        </p:nvSpPr>
        <p:spPr>
          <a:xfrm>
            <a:off x="506636" y="1145386"/>
            <a:ext cx="1250663" cy="275781"/>
          </a:xfrm>
          <a:prstGeom prst="rect">
            <a:avLst/>
          </a:prstGeom>
          <a:noFill/>
        </p:spPr>
        <p:txBody>
          <a:bodyPr wrap="none" rtlCol="0">
            <a:spAutoFit/>
          </a:bodyPr>
          <a:lstStyle/>
          <a:p>
            <a:r>
              <a:rPr lang="ja-JP" altLang="en-US" sz="1192" dirty="0">
                <a:solidFill>
                  <a:srgbClr val="00B0F0"/>
                </a:solidFill>
                <a:latin typeface="游ゴシック" panose="020B0400000000000000" pitchFamily="50" charset="-128"/>
                <a:ea typeface="游ゴシック" panose="020B0400000000000000" pitchFamily="50" charset="-128"/>
              </a:rPr>
              <a:t>北海道の日本一</a:t>
            </a:r>
            <a:endParaRPr lang="en-US" altLang="ja-JP" sz="1192" dirty="0">
              <a:solidFill>
                <a:srgbClr val="00B0F0"/>
              </a:solidFill>
              <a:latin typeface="游ゴシック" panose="020B0400000000000000" pitchFamily="50" charset="-128"/>
              <a:ea typeface="游ゴシック" panose="020B0400000000000000" pitchFamily="50" charset="-128"/>
            </a:endParaRPr>
          </a:p>
        </p:txBody>
      </p:sp>
      <p:sp>
        <p:nvSpPr>
          <p:cNvPr id="6" name="テキスト ボックス 5">
            <a:extLst>
              <a:ext uri="{FF2B5EF4-FFF2-40B4-BE49-F238E27FC236}">
                <a16:creationId xmlns:a16="http://schemas.microsoft.com/office/drawing/2014/main" id="{13D4C1EB-68FC-4662-B338-7BD530701B57}"/>
              </a:ext>
            </a:extLst>
          </p:cNvPr>
          <p:cNvSpPr txBox="1"/>
          <p:nvPr/>
        </p:nvSpPr>
        <p:spPr>
          <a:xfrm>
            <a:off x="506636" y="1441823"/>
            <a:ext cx="6300440" cy="430887"/>
          </a:xfrm>
          <a:prstGeom prst="rect">
            <a:avLst/>
          </a:prstGeom>
          <a:noFill/>
        </p:spPr>
        <p:txBody>
          <a:bodyPr wrap="square" rtlCol="0">
            <a:spAutoFit/>
          </a:bodyPr>
          <a:lstStyle/>
          <a:p>
            <a:r>
              <a:rPr lang="ja-JP" altLang="en-US" sz="2200" b="1" dirty="0">
                <a:solidFill>
                  <a:schemeClr val="accent1"/>
                </a:solidFill>
                <a:latin typeface="游ゴシック" panose="020B0400000000000000" pitchFamily="50" charset="-128"/>
                <a:ea typeface="游ゴシック" panose="020B0400000000000000" pitchFamily="50" charset="-128"/>
              </a:rPr>
              <a:t>生産量・漁獲量もビッグ！北海道の日本一</a:t>
            </a:r>
            <a:endParaRPr lang="en-US" altLang="ja-JP" sz="2200" b="1" dirty="0">
              <a:solidFill>
                <a:schemeClr val="accent1"/>
              </a:solidFill>
              <a:latin typeface="游ゴシック" panose="020B0400000000000000" pitchFamily="50" charset="-128"/>
              <a:ea typeface="游ゴシック" panose="020B0400000000000000" pitchFamily="50" charset="-128"/>
            </a:endParaRPr>
          </a:p>
        </p:txBody>
      </p:sp>
      <p:sp>
        <p:nvSpPr>
          <p:cNvPr id="7" name="テキスト ボックス 6">
            <a:extLst>
              <a:ext uri="{FF2B5EF4-FFF2-40B4-BE49-F238E27FC236}">
                <a16:creationId xmlns:a16="http://schemas.microsoft.com/office/drawing/2014/main" id="{F7D7BE8A-8D48-40FB-9CA4-8C4EC8C8E55B}"/>
              </a:ext>
            </a:extLst>
          </p:cNvPr>
          <p:cNvSpPr txBox="1"/>
          <p:nvPr/>
        </p:nvSpPr>
        <p:spPr>
          <a:xfrm>
            <a:off x="506636" y="1960464"/>
            <a:ext cx="3005951" cy="707886"/>
          </a:xfrm>
          <a:prstGeom prst="rect">
            <a:avLst/>
          </a:prstGeom>
          <a:noFill/>
        </p:spPr>
        <p:txBody>
          <a:bodyPr wrap="none" rtlCol="0">
            <a:spAutoFit/>
          </a:bodyPr>
          <a:lstStyle/>
          <a:p>
            <a:r>
              <a:rPr lang="ja-JP" altLang="en-US" sz="2000" b="1" dirty="0">
                <a:latin typeface="游ゴシック" panose="020B0400000000000000" pitchFamily="50" charset="-128"/>
                <a:ea typeface="游ゴシック" panose="020B0400000000000000" pitchFamily="50" charset="-128"/>
              </a:rPr>
              <a:t>大規模農業で高い</a:t>
            </a:r>
            <a:endParaRPr lang="en-US" altLang="ja-JP" sz="2000" b="1" dirty="0">
              <a:latin typeface="游ゴシック" panose="020B0400000000000000" pitchFamily="50" charset="-128"/>
              <a:ea typeface="游ゴシック" panose="020B0400000000000000" pitchFamily="50" charset="-128"/>
            </a:endParaRPr>
          </a:p>
          <a:p>
            <a:r>
              <a:rPr lang="ja-JP" altLang="en-US" sz="2000" b="1" dirty="0">
                <a:latin typeface="游ゴシック" panose="020B0400000000000000" pitchFamily="50" charset="-128"/>
                <a:ea typeface="游ゴシック" panose="020B0400000000000000" pitchFamily="50" charset="-128"/>
              </a:rPr>
              <a:t>全国シェアを誇る農作物</a:t>
            </a:r>
            <a:endParaRPr lang="en-US" altLang="ja-JP" sz="2000" b="1" dirty="0">
              <a:latin typeface="游ゴシック" panose="020B0400000000000000" pitchFamily="50" charset="-128"/>
              <a:ea typeface="游ゴシック" panose="020B0400000000000000" pitchFamily="50" charset="-128"/>
            </a:endParaRPr>
          </a:p>
        </p:txBody>
      </p:sp>
      <p:sp>
        <p:nvSpPr>
          <p:cNvPr id="8" name="テキスト ボックス 7">
            <a:extLst>
              <a:ext uri="{FF2B5EF4-FFF2-40B4-BE49-F238E27FC236}">
                <a16:creationId xmlns:a16="http://schemas.microsoft.com/office/drawing/2014/main" id="{302FC634-6568-47C1-B43E-570FD3BEEEA4}"/>
              </a:ext>
            </a:extLst>
          </p:cNvPr>
          <p:cNvSpPr txBox="1"/>
          <p:nvPr/>
        </p:nvSpPr>
        <p:spPr>
          <a:xfrm>
            <a:off x="506636" y="2702836"/>
            <a:ext cx="3078212" cy="1831271"/>
          </a:xfrm>
          <a:prstGeom prst="rect">
            <a:avLst/>
          </a:prstGeom>
          <a:noFill/>
        </p:spPr>
        <p:txBody>
          <a:bodyPr wrap="square" rtlCol="0">
            <a:spAutoFit/>
          </a:bodyPr>
          <a:lstStyle/>
          <a:p>
            <a:pPr>
              <a:spcBef>
                <a:spcPts val="217"/>
              </a:spcBef>
            </a:pPr>
            <a:r>
              <a:rPr lang="ja-JP" altLang="en-US" sz="980" dirty="0">
                <a:latin typeface="游ゴシック" panose="020B0400000000000000" pitchFamily="50" charset="-128"/>
                <a:ea typeface="游ゴシック" panose="020B0400000000000000" pitchFamily="50" charset="-128"/>
              </a:rPr>
              <a:t>北海道では広大な大地を生かした大規模農業が行わ</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れており、夏でも涼しい気候などの自然条件を活か</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して農産物が生産されています。そんな北海道の農</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畜産物は全国で多くのシェアを占めており、スイー</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トコーン（約</a:t>
            </a:r>
            <a:r>
              <a:rPr lang="en-US" altLang="ja-JP" sz="980" dirty="0">
                <a:latin typeface="游ゴシック" panose="020B0400000000000000" pitchFamily="50" charset="-128"/>
                <a:ea typeface="游ゴシック" panose="020B0400000000000000" pitchFamily="50" charset="-128"/>
              </a:rPr>
              <a:t>46%</a:t>
            </a:r>
            <a:r>
              <a:rPr lang="ja-JP" altLang="en-US" sz="980" dirty="0">
                <a:latin typeface="游ゴシック" panose="020B0400000000000000" pitchFamily="50" charset="-128"/>
                <a:ea typeface="游ゴシック" panose="020B0400000000000000" pitchFamily="50" charset="-128"/>
              </a:rPr>
              <a:t>）、かぼちゃ（約</a:t>
            </a:r>
            <a:r>
              <a:rPr lang="en-US" altLang="ja-JP" sz="980" dirty="0">
                <a:latin typeface="游ゴシック" panose="020B0400000000000000" pitchFamily="50" charset="-128"/>
                <a:ea typeface="游ゴシック" panose="020B0400000000000000" pitchFamily="50" charset="-128"/>
              </a:rPr>
              <a:t>48%</a:t>
            </a:r>
            <a:r>
              <a:rPr lang="ja-JP" altLang="en-US" sz="980" dirty="0">
                <a:latin typeface="游ゴシック" panose="020B0400000000000000" pitchFamily="50" charset="-128"/>
                <a:ea typeface="游ゴシック" panose="020B0400000000000000" pitchFamily="50" charset="-128"/>
              </a:rPr>
              <a:t>）、生乳</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（約</a:t>
            </a:r>
            <a:r>
              <a:rPr lang="en-US" altLang="ja-JP" sz="980" dirty="0">
                <a:latin typeface="游ゴシック" panose="020B0400000000000000" pitchFamily="50" charset="-128"/>
                <a:ea typeface="游ゴシック" panose="020B0400000000000000" pitchFamily="50" charset="-128"/>
              </a:rPr>
              <a:t>53%</a:t>
            </a:r>
            <a:r>
              <a:rPr lang="ja-JP" altLang="en-US" sz="980" dirty="0">
                <a:latin typeface="游ゴシック" panose="020B0400000000000000" pitchFamily="50" charset="-128"/>
                <a:ea typeface="游ゴシック" panose="020B0400000000000000" pitchFamily="50" charset="-128"/>
              </a:rPr>
              <a:t>）、玉ねぎ（約</a:t>
            </a:r>
            <a:r>
              <a:rPr lang="en-US" altLang="ja-JP" sz="980" dirty="0">
                <a:latin typeface="游ゴシック" panose="020B0400000000000000" pitchFamily="50" charset="-128"/>
                <a:ea typeface="游ゴシック" panose="020B0400000000000000" pitchFamily="50" charset="-128"/>
              </a:rPr>
              <a:t>59%</a:t>
            </a:r>
            <a:r>
              <a:rPr lang="ja-JP" altLang="en-US" sz="980" dirty="0">
                <a:latin typeface="游ゴシック" panose="020B0400000000000000" pitchFamily="50" charset="-128"/>
                <a:ea typeface="游ゴシック" panose="020B0400000000000000" pitchFamily="50" charset="-128"/>
              </a:rPr>
              <a:t>）、小麦（約</a:t>
            </a:r>
            <a:r>
              <a:rPr lang="en-US" altLang="ja-JP" sz="980" dirty="0">
                <a:latin typeface="游ゴシック" panose="020B0400000000000000" pitchFamily="50" charset="-128"/>
                <a:ea typeface="游ゴシック" panose="020B0400000000000000" pitchFamily="50" charset="-128"/>
              </a:rPr>
              <a:t>73%</a:t>
            </a:r>
            <a:r>
              <a:rPr lang="ja-JP" altLang="en-US" sz="980" dirty="0">
                <a:latin typeface="游ゴシック" panose="020B0400000000000000" pitchFamily="50" charset="-128"/>
                <a:ea typeface="游ゴシック" panose="020B0400000000000000" pitchFamily="50" charset="-128"/>
              </a:rPr>
              <a:t>）、</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ばれいしょ（約</a:t>
            </a:r>
            <a:r>
              <a:rPr lang="en-US" altLang="ja-JP" sz="980" dirty="0">
                <a:latin typeface="游ゴシック" panose="020B0400000000000000" pitchFamily="50" charset="-128"/>
                <a:ea typeface="游ゴシック" panose="020B0400000000000000" pitchFamily="50" charset="-128"/>
              </a:rPr>
              <a:t>81%</a:t>
            </a:r>
            <a:r>
              <a:rPr lang="ja-JP" altLang="en-US" sz="980" dirty="0">
                <a:latin typeface="游ゴシック" panose="020B0400000000000000" pitchFamily="50" charset="-128"/>
                <a:ea typeface="游ゴシック" panose="020B0400000000000000" pitchFamily="50" charset="-128"/>
              </a:rPr>
              <a:t>）、小豆（約</a:t>
            </a:r>
            <a:r>
              <a:rPr lang="en-US" altLang="ja-JP" sz="980" dirty="0">
                <a:latin typeface="游ゴシック" panose="020B0400000000000000" pitchFamily="50" charset="-128"/>
                <a:ea typeface="游ゴシック" panose="020B0400000000000000" pitchFamily="50" charset="-128"/>
              </a:rPr>
              <a:t>93%</a:t>
            </a:r>
            <a:r>
              <a:rPr lang="ja-JP" altLang="en-US" sz="980" dirty="0">
                <a:latin typeface="游ゴシック" panose="020B0400000000000000" pitchFamily="50" charset="-128"/>
                <a:ea typeface="游ゴシック" panose="020B0400000000000000" pitchFamily="50" charset="-128"/>
              </a:rPr>
              <a:t>）など、生産</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量日本一の作物もたくさん（</a:t>
            </a:r>
            <a:r>
              <a:rPr lang="en-US" altLang="ja-JP" sz="980" dirty="0">
                <a:latin typeface="游ゴシック" panose="020B0400000000000000" pitchFamily="50" charset="-128"/>
                <a:ea typeface="游ゴシック" panose="020B0400000000000000" pitchFamily="50" charset="-128"/>
              </a:rPr>
              <a:t>2015</a:t>
            </a:r>
            <a:r>
              <a:rPr lang="ja-JP" altLang="en-US" sz="980" dirty="0">
                <a:latin typeface="游ゴシック" panose="020B0400000000000000" pitchFamily="50" charset="-128"/>
                <a:ea typeface="游ゴシック" panose="020B0400000000000000" pitchFamily="50" charset="-128"/>
              </a:rPr>
              <a:t>年度）。中でも、</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ゆり根や砂糖の原料となるてん菜の全国シェアは</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en-US" altLang="ja-JP" sz="980" dirty="0">
                <a:latin typeface="游ゴシック" panose="020B0400000000000000" pitchFamily="50" charset="-128"/>
                <a:ea typeface="游ゴシック" panose="020B0400000000000000" pitchFamily="50" charset="-128"/>
              </a:rPr>
              <a:t>100%</a:t>
            </a:r>
            <a:r>
              <a:rPr lang="ja-JP" altLang="en-US" sz="980" dirty="0">
                <a:latin typeface="游ゴシック" panose="020B0400000000000000" pitchFamily="50" charset="-128"/>
                <a:ea typeface="游ゴシック" panose="020B0400000000000000" pitchFamily="50" charset="-128"/>
              </a:rPr>
              <a:t>となっています。</a:t>
            </a:r>
            <a:endParaRPr lang="en-US" altLang="ja-JP" sz="980" dirty="0">
              <a:latin typeface="游ゴシック" panose="020B0400000000000000" pitchFamily="50" charset="-128"/>
              <a:ea typeface="游ゴシック" panose="020B0400000000000000" pitchFamily="50" charset="-128"/>
            </a:endParaRPr>
          </a:p>
        </p:txBody>
      </p:sp>
      <p:sp>
        <p:nvSpPr>
          <p:cNvPr id="9" name="テキスト ボックス 8">
            <a:extLst>
              <a:ext uri="{FF2B5EF4-FFF2-40B4-BE49-F238E27FC236}">
                <a16:creationId xmlns:a16="http://schemas.microsoft.com/office/drawing/2014/main" id="{3A175E0F-74EB-4DBC-8728-2DA5708D93F5}"/>
              </a:ext>
            </a:extLst>
          </p:cNvPr>
          <p:cNvSpPr txBox="1"/>
          <p:nvPr/>
        </p:nvSpPr>
        <p:spPr>
          <a:xfrm>
            <a:off x="3728864" y="1960464"/>
            <a:ext cx="3005951" cy="707886"/>
          </a:xfrm>
          <a:prstGeom prst="rect">
            <a:avLst/>
          </a:prstGeom>
          <a:noFill/>
        </p:spPr>
        <p:txBody>
          <a:bodyPr wrap="none" rtlCol="0">
            <a:spAutoFit/>
          </a:bodyPr>
          <a:lstStyle/>
          <a:p>
            <a:r>
              <a:rPr lang="ja-JP" altLang="en-US" sz="2000" b="1" dirty="0">
                <a:latin typeface="游ゴシック" panose="020B0400000000000000" pitchFamily="50" charset="-128"/>
                <a:ea typeface="游ゴシック" panose="020B0400000000000000" pitchFamily="50" charset="-128"/>
              </a:rPr>
              <a:t>恵まれた環境でたくさん</a:t>
            </a:r>
            <a:endParaRPr lang="en-US" altLang="ja-JP" sz="2000" b="1" dirty="0">
              <a:latin typeface="游ゴシック" panose="020B0400000000000000" pitchFamily="50" charset="-128"/>
              <a:ea typeface="游ゴシック" panose="020B0400000000000000" pitchFamily="50" charset="-128"/>
            </a:endParaRPr>
          </a:p>
          <a:p>
            <a:r>
              <a:rPr lang="ja-JP" altLang="en-US" sz="2000" b="1" dirty="0">
                <a:latin typeface="游ゴシック" panose="020B0400000000000000" pitchFamily="50" charset="-128"/>
                <a:ea typeface="游ゴシック" panose="020B0400000000000000" pitchFamily="50" charset="-128"/>
              </a:rPr>
              <a:t>育つ美味しい魚たち</a:t>
            </a:r>
            <a:endParaRPr lang="en-US" altLang="ja-JP" sz="2000" b="1" dirty="0">
              <a:latin typeface="游ゴシック" panose="020B0400000000000000" pitchFamily="50" charset="-128"/>
              <a:ea typeface="游ゴシック" panose="020B0400000000000000" pitchFamily="50" charset="-128"/>
            </a:endParaRPr>
          </a:p>
        </p:txBody>
      </p:sp>
      <p:sp>
        <p:nvSpPr>
          <p:cNvPr id="10" name="テキスト ボックス 9">
            <a:extLst>
              <a:ext uri="{FF2B5EF4-FFF2-40B4-BE49-F238E27FC236}">
                <a16:creationId xmlns:a16="http://schemas.microsoft.com/office/drawing/2014/main" id="{063F81C9-0E8C-4914-BD01-1B249A002901}"/>
              </a:ext>
            </a:extLst>
          </p:cNvPr>
          <p:cNvSpPr txBox="1"/>
          <p:nvPr/>
        </p:nvSpPr>
        <p:spPr>
          <a:xfrm>
            <a:off x="3728864" y="2702836"/>
            <a:ext cx="3078212" cy="1629164"/>
          </a:xfrm>
          <a:prstGeom prst="rect">
            <a:avLst/>
          </a:prstGeom>
          <a:noFill/>
        </p:spPr>
        <p:txBody>
          <a:bodyPr wrap="square" rtlCol="0">
            <a:spAutoFit/>
          </a:bodyPr>
          <a:lstStyle/>
          <a:p>
            <a:pPr>
              <a:spcBef>
                <a:spcPts val="217"/>
              </a:spcBef>
            </a:pPr>
            <a:r>
              <a:rPr lang="ja-JP" altLang="en-US" sz="980" dirty="0">
                <a:latin typeface="游ゴシック" panose="020B0400000000000000" pitchFamily="50" charset="-128"/>
                <a:ea typeface="游ゴシック" panose="020B0400000000000000" pitchFamily="50" charset="-128"/>
              </a:rPr>
              <a:t>日本海、オホーツク海、太平洋の３つの海に囲まれた北海道は、日本の水産食料供給基地でもあります。</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北海道の</a:t>
            </a:r>
            <a:r>
              <a:rPr lang="en-US" altLang="ja-JP" sz="980" dirty="0">
                <a:latin typeface="游ゴシック" panose="020B0400000000000000" pitchFamily="50" charset="-128"/>
                <a:ea typeface="游ゴシック" panose="020B0400000000000000" pitchFamily="50" charset="-128"/>
              </a:rPr>
              <a:t>2015</a:t>
            </a:r>
            <a:r>
              <a:rPr lang="ja-JP" altLang="en-US" sz="980" dirty="0">
                <a:latin typeface="游ゴシック" panose="020B0400000000000000" pitchFamily="50" charset="-128"/>
                <a:ea typeface="游ゴシック" panose="020B0400000000000000" pitchFamily="50" charset="-128"/>
              </a:rPr>
              <a:t>年の漁業生産量は約</a:t>
            </a:r>
            <a:r>
              <a:rPr lang="en-US" altLang="ja-JP" sz="980" dirty="0">
                <a:latin typeface="游ゴシック" panose="020B0400000000000000" pitchFamily="50" charset="-128"/>
                <a:ea typeface="游ゴシック" panose="020B0400000000000000" pitchFamily="50" charset="-128"/>
              </a:rPr>
              <a:t>103</a:t>
            </a:r>
            <a:r>
              <a:rPr lang="ja-JP" altLang="en-US" sz="980" dirty="0">
                <a:latin typeface="游ゴシック" panose="020B0400000000000000" pitchFamily="50" charset="-128"/>
                <a:ea typeface="游ゴシック" panose="020B0400000000000000" pitchFamily="50" charset="-128"/>
              </a:rPr>
              <a:t>万トンで全国</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の約</a:t>
            </a:r>
            <a:r>
              <a:rPr lang="en-US" altLang="ja-JP" sz="980" dirty="0">
                <a:latin typeface="游ゴシック" panose="020B0400000000000000" pitchFamily="50" charset="-128"/>
                <a:ea typeface="游ゴシック" panose="020B0400000000000000" pitchFamily="50" charset="-128"/>
              </a:rPr>
              <a:t>22</a:t>
            </a:r>
            <a:r>
              <a:rPr lang="ja-JP" altLang="en-US" sz="980" dirty="0">
                <a:latin typeface="游ゴシック" panose="020B0400000000000000" pitchFamily="50" charset="-128"/>
                <a:ea typeface="游ゴシック" panose="020B0400000000000000" pitchFamily="50" charset="-128"/>
              </a:rPr>
              <a:t>％、生産額は約</a:t>
            </a:r>
            <a:r>
              <a:rPr lang="en-US" altLang="ja-JP" sz="980" dirty="0">
                <a:latin typeface="游ゴシック" panose="020B0400000000000000" pitchFamily="50" charset="-128"/>
                <a:ea typeface="游ゴシック" panose="020B0400000000000000" pitchFamily="50" charset="-128"/>
              </a:rPr>
              <a:t>3,195</a:t>
            </a:r>
            <a:r>
              <a:rPr lang="ja-JP" altLang="en-US" sz="980" dirty="0">
                <a:latin typeface="游ゴシック" panose="020B0400000000000000" pitchFamily="50" charset="-128"/>
                <a:ea typeface="游ゴシック" panose="020B0400000000000000" pitchFamily="50" charset="-128"/>
              </a:rPr>
              <a:t>億円で全国の約</a:t>
            </a:r>
            <a:r>
              <a:rPr lang="en-US" altLang="ja-JP" sz="980" dirty="0">
                <a:latin typeface="游ゴシック" panose="020B0400000000000000" pitchFamily="50" charset="-128"/>
                <a:ea typeface="游ゴシック" panose="020B0400000000000000" pitchFamily="50" charset="-128"/>
              </a:rPr>
              <a:t>21</a:t>
            </a:r>
            <a:r>
              <a:rPr lang="ja-JP" altLang="en-US" sz="980" dirty="0">
                <a:latin typeface="游ゴシック" panose="020B0400000000000000" pitchFamily="50" charset="-128"/>
                <a:ea typeface="游ゴシック" panose="020B0400000000000000" pitchFamily="50" charset="-128"/>
              </a:rPr>
              <a:t>％を</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占めており、日本一の生産規模となっています。ま</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た、サンマ（</a:t>
            </a:r>
            <a:r>
              <a:rPr lang="en-US" altLang="ja-JP" sz="980" dirty="0">
                <a:latin typeface="游ゴシック" panose="020B0400000000000000" pitchFamily="50" charset="-128"/>
                <a:ea typeface="游ゴシック" panose="020B0400000000000000" pitchFamily="50" charset="-128"/>
              </a:rPr>
              <a:t>45%</a:t>
            </a:r>
            <a:r>
              <a:rPr lang="ja-JP" altLang="en-US" sz="980" dirty="0">
                <a:latin typeface="游ゴシック" panose="020B0400000000000000" pitchFamily="50" charset="-128"/>
                <a:ea typeface="游ゴシック" panose="020B0400000000000000" pitchFamily="50" charset="-128"/>
              </a:rPr>
              <a:t>）、ウニ類（</a:t>
            </a:r>
            <a:r>
              <a:rPr lang="en-US" altLang="ja-JP" sz="980" dirty="0">
                <a:latin typeface="游ゴシック" panose="020B0400000000000000" pitchFamily="50" charset="-128"/>
                <a:ea typeface="游ゴシック" panose="020B0400000000000000" pitchFamily="50" charset="-128"/>
              </a:rPr>
              <a:t>55%</a:t>
            </a:r>
            <a:r>
              <a:rPr lang="ja-JP" altLang="en-US" sz="980" dirty="0">
                <a:latin typeface="游ゴシック" panose="020B0400000000000000" pitchFamily="50" charset="-128"/>
                <a:ea typeface="游ゴシック" panose="020B0400000000000000" pitchFamily="50" charset="-128"/>
              </a:rPr>
              <a:t>）、ホタテ（約</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en-US" altLang="ja-JP" sz="980" dirty="0">
                <a:latin typeface="游ゴシック" panose="020B0400000000000000" pitchFamily="50" charset="-128"/>
                <a:ea typeface="游ゴシック" panose="020B0400000000000000" pitchFamily="50" charset="-128"/>
              </a:rPr>
              <a:t>76%</a:t>
            </a:r>
            <a:r>
              <a:rPr lang="ja-JP" altLang="en-US" sz="980" dirty="0">
                <a:latin typeface="游ゴシック" panose="020B0400000000000000" pitchFamily="50" charset="-128"/>
                <a:ea typeface="游ゴシック" panose="020B0400000000000000" pitchFamily="50" charset="-128"/>
              </a:rPr>
              <a:t>）、タラ類（約</a:t>
            </a:r>
            <a:r>
              <a:rPr lang="en-US" altLang="ja-JP" sz="980" dirty="0">
                <a:latin typeface="游ゴシック" panose="020B0400000000000000" pitchFamily="50" charset="-128"/>
                <a:ea typeface="游ゴシック" panose="020B0400000000000000" pitchFamily="50" charset="-128"/>
              </a:rPr>
              <a:t>82%</a:t>
            </a:r>
            <a:r>
              <a:rPr lang="ja-JP" altLang="en-US" sz="980" dirty="0">
                <a:latin typeface="游ゴシック" panose="020B0400000000000000" pitchFamily="50" charset="-128"/>
                <a:ea typeface="游ゴシック" panose="020B0400000000000000" pitchFamily="50" charset="-128"/>
              </a:rPr>
              <a:t>）、サケ・マス（約</a:t>
            </a:r>
            <a:r>
              <a:rPr lang="en-US" altLang="ja-JP" sz="980" dirty="0">
                <a:latin typeface="游ゴシック" panose="020B0400000000000000" pitchFamily="50" charset="-128"/>
                <a:ea typeface="游ゴシック" panose="020B0400000000000000" pitchFamily="50" charset="-128"/>
              </a:rPr>
              <a:t>86%</a:t>
            </a:r>
            <a:r>
              <a:rPr lang="ja-JP" altLang="en-US" sz="980" dirty="0">
                <a:latin typeface="游ゴシック" panose="020B0400000000000000" pitchFamily="50" charset="-128"/>
                <a:ea typeface="游ゴシック" panose="020B0400000000000000" pitchFamily="50" charset="-128"/>
              </a:rPr>
              <a:t>）、</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コンブ（約</a:t>
            </a:r>
            <a:r>
              <a:rPr lang="en-US" altLang="ja-JP" sz="980" dirty="0">
                <a:latin typeface="游ゴシック" panose="020B0400000000000000" pitchFamily="50" charset="-128"/>
                <a:ea typeface="游ゴシック" panose="020B0400000000000000" pitchFamily="50" charset="-128"/>
              </a:rPr>
              <a:t>86%</a:t>
            </a:r>
            <a:r>
              <a:rPr lang="ja-JP" altLang="en-US" sz="980" dirty="0">
                <a:latin typeface="游ゴシック" panose="020B0400000000000000" pitchFamily="50" charset="-128"/>
                <a:ea typeface="游ゴシック" panose="020B0400000000000000" pitchFamily="50" charset="-128"/>
              </a:rPr>
              <a:t>）、ホッケ（約</a:t>
            </a:r>
            <a:r>
              <a:rPr lang="en-US" altLang="ja-JP" sz="980" dirty="0">
                <a:latin typeface="游ゴシック" panose="020B0400000000000000" pitchFamily="50" charset="-128"/>
                <a:ea typeface="游ゴシック" panose="020B0400000000000000" pitchFamily="50" charset="-128"/>
              </a:rPr>
              <a:t>99%</a:t>
            </a:r>
            <a:r>
              <a:rPr lang="ja-JP" altLang="en-US" sz="980" dirty="0">
                <a:latin typeface="游ゴシック" panose="020B0400000000000000" pitchFamily="50" charset="-128"/>
                <a:ea typeface="游ゴシック" panose="020B0400000000000000" pitchFamily="50" charset="-128"/>
              </a:rPr>
              <a:t>）などの主要な</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水産物については、全国一の漁獲量を誇っています。</a:t>
            </a:r>
          </a:p>
        </p:txBody>
      </p:sp>
      <p:sp>
        <p:nvSpPr>
          <p:cNvPr id="11" name="テキスト ボックス 10">
            <a:extLst>
              <a:ext uri="{FF2B5EF4-FFF2-40B4-BE49-F238E27FC236}">
                <a16:creationId xmlns:a16="http://schemas.microsoft.com/office/drawing/2014/main" id="{B10688C0-34E9-4FF8-ABBE-5A66752548E0}"/>
              </a:ext>
            </a:extLst>
          </p:cNvPr>
          <p:cNvSpPr txBox="1"/>
          <p:nvPr/>
        </p:nvSpPr>
        <p:spPr>
          <a:xfrm>
            <a:off x="506636" y="5165141"/>
            <a:ext cx="4039888" cy="308995"/>
          </a:xfrm>
          <a:prstGeom prst="rect">
            <a:avLst/>
          </a:prstGeom>
          <a:noFill/>
        </p:spPr>
        <p:txBody>
          <a:bodyPr wrap="none" rtlCol="0">
            <a:spAutoFit/>
          </a:bodyPr>
          <a:lstStyle/>
          <a:p>
            <a:r>
              <a:rPr lang="ja-JP" altLang="en-US" sz="1408" dirty="0">
                <a:solidFill>
                  <a:srgbClr val="00B0F0"/>
                </a:solidFill>
                <a:latin typeface="游ゴシック" panose="020B0400000000000000" pitchFamily="50" charset="-128"/>
                <a:ea typeface="游ゴシック" panose="020B0400000000000000" pitchFamily="50" charset="-128"/>
              </a:rPr>
              <a:t> 北海道の珍しい農産物や水産物を探してみよう</a:t>
            </a:r>
            <a:endParaRPr lang="en-US" altLang="ja-JP" sz="1408" dirty="0">
              <a:solidFill>
                <a:srgbClr val="00B0F0"/>
              </a:solidFill>
              <a:latin typeface="游ゴシック" panose="020B0400000000000000" pitchFamily="50" charset="-128"/>
              <a:ea typeface="游ゴシック" panose="020B0400000000000000" pitchFamily="50" charset="-128"/>
            </a:endParaRPr>
          </a:p>
        </p:txBody>
      </p:sp>
      <p:sp>
        <p:nvSpPr>
          <p:cNvPr id="12" name="正方形/長方形 11">
            <a:extLst>
              <a:ext uri="{FF2B5EF4-FFF2-40B4-BE49-F238E27FC236}">
                <a16:creationId xmlns:a16="http://schemas.microsoft.com/office/drawing/2014/main" id="{59ACE413-9CC5-4CDF-A6EA-7FB517F29DB7}"/>
              </a:ext>
            </a:extLst>
          </p:cNvPr>
          <p:cNvSpPr/>
          <p:nvPr/>
        </p:nvSpPr>
        <p:spPr>
          <a:xfrm>
            <a:off x="628953" y="5474136"/>
            <a:ext cx="6038177" cy="596061"/>
          </a:xfrm>
          <a:prstGeom prst="rect">
            <a:avLst/>
          </a:prstGeom>
        </p:spPr>
        <p:txBody>
          <a:bodyPr wrap="square">
            <a:spAutoFit/>
          </a:bodyPr>
          <a:lstStyle/>
          <a:p>
            <a:pPr>
              <a:spcBef>
                <a:spcPts val="217"/>
              </a:spcBef>
            </a:pPr>
            <a:r>
              <a:rPr lang="ja-JP" altLang="en-US" sz="980" dirty="0">
                <a:latin typeface="游ゴシック" panose="020B0400000000000000" pitchFamily="50" charset="-128"/>
                <a:ea typeface="游ゴシック" panose="020B0400000000000000" pitchFamily="50" charset="-128"/>
              </a:rPr>
              <a:t>地域によって気候風土が異なる北海道では、多種多様な農畜産物が生産され、また水産物もエリアによっ</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て違いがあります。北海道の農作物や水産物のうち、珍しいと思われるものを探して、その特徴を調べて</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みましょう。たとえば、冬の道南エリアでよく水揚げされる「ごっこ」とはどんな魚でしょう？</a:t>
            </a:r>
          </a:p>
        </p:txBody>
      </p:sp>
      <p:sp>
        <p:nvSpPr>
          <p:cNvPr id="13" name="テキスト ボックス 12">
            <a:extLst>
              <a:ext uri="{FF2B5EF4-FFF2-40B4-BE49-F238E27FC236}">
                <a16:creationId xmlns:a16="http://schemas.microsoft.com/office/drawing/2014/main" id="{77A1D817-BFB5-4287-BDE7-AD74A41A38DF}"/>
              </a:ext>
            </a:extLst>
          </p:cNvPr>
          <p:cNvSpPr txBox="1"/>
          <p:nvPr/>
        </p:nvSpPr>
        <p:spPr>
          <a:xfrm>
            <a:off x="6753935" y="5573162"/>
            <a:ext cx="2055371" cy="844911"/>
          </a:xfrm>
          <a:prstGeom prst="rect">
            <a:avLst/>
          </a:prstGeom>
          <a:noFill/>
        </p:spPr>
        <p:txBody>
          <a:bodyPr wrap="none" rtlCol="0">
            <a:spAutoFit/>
          </a:bodyPr>
          <a:lstStyle/>
          <a:p>
            <a:r>
              <a:rPr lang="en-US" altLang="ja-JP" sz="867" dirty="0">
                <a:latin typeface="游ゴシック" panose="020B0400000000000000" pitchFamily="50" charset="-128"/>
                <a:ea typeface="游ゴシック" panose="020B0400000000000000" pitchFamily="50" charset="-128"/>
              </a:rPr>
              <a:t>《</a:t>
            </a:r>
            <a:r>
              <a:rPr lang="ja-JP" altLang="en-US" sz="867" dirty="0">
                <a:latin typeface="游ゴシック" panose="020B0400000000000000" pitchFamily="50" charset="-128"/>
                <a:ea typeface="游ゴシック" panose="020B0400000000000000" pitchFamily="50" charset="-128"/>
              </a:rPr>
              <a:t>事前学習 参考</a:t>
            </a:r>
            <a:r>
              <a:rPr lang="en-US" altLang="ja-JP" sz="867" dirty="0">
                <a:latin typeface="游ゴシック" panose="020B0400000000000000" pitchFamily="50" charset="-128"/>
                <a:ea typeface="游ゴシック" panose="020B0400000000000000" pitchFamily="50" charset="-128"/>
              </a:rPr>
              <a:t>URL》</a:t>
            </a:r>
          </a:p>
          <a:p>
            <a:endParaRPr lang="en-US" altLang="ja-JP" sz="325" dirty="0">
              <a:latin typeface="游ゴシック" panose="020B0400000000000000" pitchFamily="50" charset="-128"/>
              <a:ea typeface="游ゴシック" panose="020B0400000000000000" pitchFamily="50" charset="-128"/>
            </a:endParaRPr>
          </a:p>
          <a:p>
            <a:pPr>
              <a:spcBef>
                <a:spcPts val="217"/>
              </a:spcBef>
            </a:pPr>
            <a:r>
              <a:rPr lang="ja-JP" altLang="en-US" sz="758" dirty="0">
                <a:solidFill>
                  <a:schemeClr val="accent1"/>
                </a:solidFill>
                <a:latin typeface="游ゴシック" panose="020B0400000000000000" pitchFamily="50" charset="-128"/>
                <a:ea typeface="游ゴシック" panose="020B0400000000000000" pitchFamily="50" charset="-128"/>
              </a:rPr>
              <a:t>●</a:t>
            </a:r>
            <a:r>
              <a:rPr lang="ja-JP" altLang="en-US" sz="758" dirty="0">
                <a:latin typeface="游ゴシック" panose="020B0400000000000000" pitchFamily="50" charset="-128"/>
                <a:ea typeface="游ゴシック" panose="020B0400000000000000" pitchFamily="50" charset="-128"/>
              </a:rPr>
              <a:t>ホクレン農業協同組合連合会</a:t>
            </a:r>
          </a:p>
          <a:p>
            <a:pPr>
              <a:spcBef>
                <a:spcPts val="217"/>
              </a:spcBef>
            </a:pPr>
            <a:r>
              <a:rPr lang="en-US" altLang="ja-JP" sz="758" dirty="0">
                <a:latin typeface="游ゴシック" panose="020B0400000000000000" pitchFamily="50" charset="-128"/>
                <a:ea typeface="游ゴシック" panose="020B0400000000000000" pitchFamily="50" charset="-128"/>
              </a:rPr>
              <a:t>www.hokuren.or.jp/aguri/product/</a:t>
            </a:r>
          </a:p>
          <a:p>
            <a:pPr>
              <a:spcBef>
                <a:spcPts val="217"/>
              </a:spcBef>
            </a:pPr>
            <a:r>
              <a:rPr lang="ja-JP" altLang="en-US" sz="758" dirty="0">
                <a:solidFill>
                  <a:schemeClr val="accent1"/>
                </a:solidFill>
                <a:latin typeface="游ゴシック" panose="020B0400000000000000" pitchFamily="50" charset="-128"/>
                <a:ea typeface="游ゴシック" panose="020B0400000000000000" pitchFamily="50" charset="-128"/>
              </a:rPr>
              <a:t>●</a:t>
            </a:r>
            <a:r>
              <a:rPr lang="ja-JP" altLang="en-US" sz="758" dirty="0">
                <a:latin typeface="游ゴシック" panose="020B0400000000000000" pitchFamily="50" charset="-128"/>
                <a:ea typeface="游ゴシック" panose="020B0400000000000000" pitchFamily="50" charset="-128"/>
              </a:rPr>
              <a:t>国土交通省</a:t>
            </a:r>
          </a:p>
          <a:p>
            <a:pPr>
              <a:spcBef>
                <a:spcPts val="217"/>
              </a:spcBef>
            </a:pPr>
            <a:r>
              <a:rPr lang="en-US" altLang="ja-JP" sz="758" dirty="0">
                <a:latin typeface="游ゴシック" panose="020B0400000000000000" pitchFamily="50" charset="-128"/>
                <a:ea typeface="游ゴシック" panose="020B0400000000000000" pitchFamily="50" charset="-128"/>
              </a:rPr>
              <a:t>www.mlit.go.jp/hkb/hkb_tk6_000003.html</a:t>
            </a:r>
          </a:p>
        </p:txBody>
      </p:sp>
      <p:pic>
        <p:nvPicPr>
          <p:cNvPr id="19" name="図 18">
            <a:extLst>
              <a:ext uri="{FF2B5EF4-FFF2-40B4-BE49-F238E27FC236}">
                <a16:creationId xmlns:a16="http://schemas.microsoft.com/office/drawing/2014/main" id="{13DE54C8-9350-47D1-AD18-C9AA61CA56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75672" y="1579589"/>
            <a:ext cx="2292770" cy="1496492"/>
          </a:xfrm>
          <a:prstGeom prst="rect">
            <a:avLst/>
          </a:prstGeom>
        </p:spPr>
      </p:pic>
      <p:pic>
        <p:nvPicPr>
          <p:cNvPr id="21" name="図 20">
            <a:extLst>
              <a:ext uri="{FF2B5EF4-FFF2-40B4-BE49-F238E27FC236}">
                <a16:creationId xmlns:a16="http://schemas.microsoft.com/office/drawing/2014/main" id="{A91E24C5-1EEE-402F-AC76-D1F9F9A360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5672" y="3429800"/>
            <a:ext cx="2292770" cy="1496804"/>
          </a:xfrm>
          <a:prstGeom prst="rect">
            <a:avLst/>
          </a:prstGeom>
        </p:spPr>
      </p:pic>
    </p:spTree>
    <p:extLst>
      <p:ext uri="{BB962C8B-B14F-4D97-AF65-F5344CB8AC3E}">
        <p14:creationId xmlns:p14="http://schemas.microsoft.com/office/powerpoint/2010/main" val="2234191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3300"/>
        </a:solidFill>
        <a:effectLst/>
      </p:bgPr>
    </p:bg>
    <p:spTree>
      <p:nvGrpSpPr>
        <p:cNvPr id="1" name=""/>
        <p:cNvGrpSpPr/>
        <p:nvPr/>
      </p:nvGrpSpPr>
      <p:grpSpPr>
        <a:xfrm>
          <a:off x="0" y="0"/>
          <a:ext cx="0" cy="0"/>
          <a:chOff x="0" y="0"/>
          <a:chExt cx="0" cy="0"/>
        </a:xfrm>
      </p:grpSpPr>
      <p:sp>
        <p:nvSpPr>
          <p:cNvPr id="3" name="正方形/長方形 2"/>
          <p:cNvSpPr/>
          <p:nvPr/>
        </p:nvSpPr>
        <p:spPr>
          <a:xfrm>
            <a:off x="5811891" y="-2434"/>
            <a:ext cx="4088904" cy="6860434"/>
          </a:xfrm>
          <a:prstGeom prst="rect">
            <a:avLst/>
          </a:prstGeom>
          <a:solidFill>
            <a:srgbClr val="800000"/>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2000" b="1" dirty="0">
                <a:latin typeface="游ゴシック" panose="020B0400000000000000" pitchFamily="50" charset="-128"/>
                <a:ea typeface="游ゴシック" panose="020B0400000000000000" pitchFamily="50" charset="-128"/>
              </a:rPr>
              <a:t>　</a:t>
            </a:r>
            <a:endParaRPr kumimoji="1" lang="en-US" altLang="ja-JP" sz="2000" b="1" dirty="0">
              <a:latin typeface="游ゴシック" panose="020B0400000000000000" pitchFamily="50" charset="-128"/>
              <a:ea typeface="游ゴシック" panose="020B0400000000000000" pitchFamily="50" charset="-128"/>
            </a:endParaRPr>
          </a:p>
          <a:p>
            <a:endParaRPr lang="en-US" altLang="ja-JP" sz="2000" b="1" dirty="0">
              <a:latin typeface="游ゴシック" panose="020B0400000000000000" pitchFamily="50" charset="-128"/>
              <a:ea typeface="游ゴシック" panose="020B0400000000000000" pitchFamily="50" charset="-128"/>
            </a:endParaRPr>
          </a:p>
          <a:p>
            <a:endParaRPr kumimoji="1" lang="en-US" altLang="ja-JP" sz="2000" b="1" dirty="0">
              <a:latin typeface="游ゴシック" panose="020B0400000000000000" pitchFamily="50" charset="-128"/>
              <a:ea typeface="游ゴシック" panose="020B0400000000000000" pitchFamily="50" charset="-128"/>
            </a:endParaRPr>
          </a:p>
          <a:p>
            <a:r>
              <a:rPr lang="ja-JP" altLang="en-US" sz="2000" b="1" dirty="0">
                <a:latin typeface="游ゴシック" panose="020B0400000000000000" pitchFamily="50" charset="-128"/>
                <a:ea typeface="游ゴシック" panose="020B0400000000000000" pitchFamily="50" charset="-128"/>
              </a:rPr>
              <a:t>　■アイヌ民族の自然観</a:t>
            </a:r>
            <a:endParaRPr kumimoji="1" lang="en-US" altLang="ja-JP" sz="2000" b="1" dirty="0">
              <a:latin typeface="游ゴシック" panose="020B0400000000000000" pitchFamily="50" charset="-128"/>
              <a:ea typeface="游ゴシック" panose="020B0400000000000000" pitchFamily="50" charset="-128"/>
            </a:endParaRPr>
          </a:p>
          <a:p>
            <a:endParaRPr lang="en-US" altLang="ja-JP" sz="2000" b="1" dirty="0">
              <a:latin typeface="游ゴシック" panose="020B0400000000000000" pitchFamily="50" charset="-128"/>
              <a:ea typeface="游ゴシック" panose="020B0400000000000000" pitchFamily="50" charset="-128"/>
            </a:endParaRPr>
          </a:p>
          <a:p>
            <a:r>
              <a:rPr kumimoji="1" lang="ja-JP" altLang="en-US" sz="2000" b="1" dirty="0">
                <a:latin typeface="游ゴシック" panose="020B0400000000000000" pitchFamily="50" charset="-128"/>
                <a:ea typeface="游ゴシック" panose="020B0400000000000000" pitchFamily="50" charset="-128"/>
              </a:rPr>
              <a:t>　■</a:t>
            </a:r>
            <a:r>
              <a:rPr lang="ja-JP" altLang="en-US" sz="2000" b="1" dirty="0">
                <a:latin typeface="游ゴシック" panose="020B0400000000000000" pitchFamily="50" charset="-128"/>
                <a:ea typeface="游ゴシック" panose="020B0400000000000000" pitchFamily="50" charset="-128"/>
              </a:rPr>
              <a:t>アイヌ語の地名</a:t>
            </a:r>
            <a:endParaRPr kumimoji="1" lang="en-US" altLang="ja-JP" sz="2000" b="1" dirty="0">
              <a:latin typeface="游ゴシック" panose="020B0400000000000000" pitchFamily="50" charset="-128"/>
              <a:ea typeface="游ゴシック" panose="020B0400000000000000" pitchFamily="50" charset="-128"/>
            </a:endParaRPr>
          </a:p>
          <a:p>
            <a:endParaRPr kumimoji="1" lang="en-US" altLang="ja-JP" sz="2000" b="1" dirty="0">
              <a:latin typeface="游ゴシック" panose="020B0400000000000000" pitchFamily="50" charset="-128"/>
              <a:ea typeface="游ゴシック" panose="020B0400000000000000" pitchFamily="50" charset="-128"/>
            </a:endParaRPr>
          </a:p>
          <a:p>
            <a:endParaRPr lang="en-US" altLang="ja-JP" sz="2000" b="1" dirty="0">
              <a:latin typeface="游ゴシック" panose="020B0400000000000000" pitchFamily="50" charset="-128"/>
              <a:ea typeface="游ゴシック" panose="020B0400000000000000" pitchFamily="50" charset="-128"/>
            </a:endParaRPr>
          </a:p>
          <a:p>
            <a:r>
              <a:rPr kumimoji="1" lang="ja-JP" altLang="en-US" sz="2000" b="1" dirty="0">
                <a:latin typeface="游ゴシック" panose="020B0400000000000000" pitchFamily="50" charset="-128"/>
                <a:ea typeface="游ゴシック" panose="020B0400000000000000" pitchFamily="50" charset="-128"/>
              </a:rPr>
              <a:t>　</a:t>
            </a:r>
          </a:p>
        </p:txBody>
      </p:sp>
      <p:sp>
        <p:nvSpPr>
          <p:cNvPr id="4" name="テキスト ボックス 3"/>
          <p:cNvSpPr txBox="1"/>
          <p:nvPr/>
        </p:nvSpPr>
        <p:spPr>
          <a:xfrm>
            <a:off x="344488" y="692696"/>
            <a:ext cx="4673074" cy="1169551"/>
          </a:xfrm>
          <a:prstGeom prst="rect">
            <a:avLst/>
          </a:prstGeom>
          <a:noFill/>
        </p:spPr>
        <p:txBody>
          <a:bodyPr wrap="none" rtlCol="0">
            <a:spAutoFit/>
          </a:bodyPr>
          <a:lstStyle/>
          <a:p>
            <a:r>
              <a:rPr lang="ja-JP" altLang="en-US" sz="7000" b="1" dirty="0">
                <a:solidFill>
                  <a:schemeClr val="bg1"/>
                </a:solidFill>
                <a:latin typeface="游ゴシック" panose="020B0400000000000000" pitchFamily="50" charset="-128"/>
                <a:ea typeface="游ゴシック" panose="020B0400000000000000" pitchFamily="50" charset="-128"/>
              </a:rPr>
              <a:t>アイヌ文化</a:t>
            </a:r>
            <a:endParaRPr lang="en-US" altLang="ja-JP" sz="7000" b="1" dirty="0">
              <a:solidFill>
                <a:schemeClr val="bg1"/>
              </a:solidFill>
              <a:latin typeface="游ゴシック" panose="020B0400000000000000" pitchFamily="50" charset="-128"/>
              <a:ea typeface="游ゴシック" panose="020B0400000000000000" pitchFamily="50" charset="-128"/>
            </a:endParaRPr>
          </a:p>
        </p:txBody>
      </p:sp>
      <p:sp>
        <p:nvSpPr>
          <p:cNvPr id="5" name="テキスト ボックス 4"/>
          <p:cNvSpPr txBox="1"/>
          <p:nvPr/>
        </p:nvSpPr>
        <p:spPr>
          <a:xfrm>
            <a:off x="344488" y="3284984"/>
            <a:ext cx="5081840" cy="3335721"/>
          </a:xfrm>
          <a:prstGeom prst="rect">
            <a:avLst/>
          </a:prstGeom>
          <a:noFill/>
        </p:spPr>
        <p:txBody>
          <a:bodyPr wrap="square" rtlCol="0">
            <a:spAutoFit/>
          </a:bodyPr>
          <a:lstStyle/>
          <a:p>
            <a:pPr>
              <a:spcBef>
                <a:spcPts val="217"/>
              </a:spcBef>
            </a:pPr>
            <a:r>
              <a:rPr lang="ja-JP" altLang="en-US" sz="1083" dirty="0">
                <a:solidFill>
                  <a:schemeClr val="bg1"/>
                </a:solidFill>
                <a:latin typeface="游ゴシック" panose="020B0400000000000000" pitchFamily="50" charset="-128"/>
                <a:ea typeface="游ゴシック" panose="020B0400000000000000" pitchFamily="50" charset="-128"/>
              </a:rPr>
              <a:t>アイヌは、古くから北海道を中心に、東北地方北部、サハリン南部、千島列島</a:t>
            </a:r>
            <a:endParaRPr lang="en-US" altLang="ja-JP" sz="1083" dirty="0">
              <a:solidFill>
                <a:schemeClr val="bg1"/>
              </a:solidFill>
              <a:latin typeface="游ゴシック" panose="020B0400000000000000" pitchFamily="50" charset="-128"/>
              <a:ea typeface="游ゴシック" panose="020B0400000000000000" pitchFamily="50" charset="-128"/>
            </a:endParaRPr>
          </a:p>
          <a:p>
            <a:pPr>
              <a:spcBef>
                <a:spcPts val="217"/>
              </a:spcBef>
            </a:pPr>
            <a:r>
              <a:rPr lang="ja-JP" altLang="en-US" sz="1083" dirty="0">
                <a:solidFill>
                  <a:schemeClr val="bg1"/>
                </a:solidFill>
                <a:latin typeface="游ゴシック" panose="020B0400000000000000" pitchFamily="50" charset="-128"/>
                <a:ea typeface="游ゴシック" panose="020B0400000000000000" pitchFamily="50" charset="-128"/>
              </a:rPr>
              <a:t>に暮らしてきた人たちです。独自の言語「アイヌ語」を持ち、口承文芸や伝統</a:t>
            </a:r>
            <a:endParaRPr lang="en-US" altLang="ja-JP" sz="1083" dirty="0">
              <a:solidFill>
                <a:schemeClr val="bg1"/>
              </a:solidFill>
              <a:latin typeface="游ゴシック" panose="020B0400000000000000" pitchFamily="50" charset="-128"/>
              <a:ea typeface="游ゴシック" panose="020B0400000000000000" pitchFamily="50" charset="-128"/>
            </a:endParaRPr>
          </a:p>
          <a:p>
            <a:pPr>
              <a:spcBef>
                <a:spcPts val="217"/>
              </a:spcBef>
            </a:pPr>
            <a:r>
              <a:rPr lang="ja-JP" altLang="en-US" sz="1083" dirty="0">
                <a:solidFill>
                  <a:schemeClr val="bg1"/>
                </a:solidFill>
                <a:latin typeface="游ゴシック" panose="020B0400000000000000" pitchFamily="50" charset="-128"/>
                <a:ea typeface="游ゴシック" panose="020B0400000000000000" pitchFamily="50" charset="-128"/>
              </a:rPr>
              <a:t>的儀礼、特有のアイヌ文様などに代表される豊かな文化を発展させてきました。</a:t>
            </a:r>
            <a:endParaRPr lang="en-US" altLang="ja-JP" sz="1083" dirty="0">
              <a:solidFill>
                <a:schemeClr val="bg1"/>
              </a:solidFill>
              <a:latin typeface="游ゴシック" panose="020B0400000000000000" pitchFamily="50" charset="-128"/>
              <a:ea typeface="游ゴシック" panose="020B0400000000000000" pitchFamily="50" charset="-128"/>
            </a:endParaRPr>
          </a:p>
          <a:p>
            <a:pPr>
              <a:spcBef>
                <a:spcPts val="217"/>
              </a:spcBef>
            </a:pPr>
            <a:r>
              <a:rPr lang="ja-JP" altLang="en-US" sz="1083" dirty="0">
                <a:solidFill>
                  <a:schemeClr val="bg1"/>
                </a:solidFill>
                <a:latin typeface="游ゴシック" panose="020B0400000000000000" pitchFamily="50" charset="-128"/>
                <a:ea typeface="游ゴシック" panose="020B0400000000000000" pitchFamily="50" charset="-128"/>
              </a:rPr>
              <a:t>海や川での漁や、山林での狩猟と採集がアイヌの生活の基盤でしたが、東北地</a:t>
            </a:r>
            <a:endParaRPr lang="en-US" altLang="ja-JP" sz="1083" dirty="0">
              <a:solidFill>
                <a:schemeClr val="bg1"/>
              </a:solidFill>
              <a:latin typeface="游ゴシック" panose="020B0400000000000000" pitchFamily="50" charset="-128"/>
              <a:ea typeface="游ゴシック" panose="020B0400000000000000" pitchFamily="50" charset="-128"/>
            </a:endParaRPr>
          </a:p>
          <a:p>
            <a:pPr>
              <a:spcBef>
                <a:spcPts val="217"/>
              </a:spcBef>
            </a:pPr>
            <a:r>
              <a:rPr lang="ja-JP" altLang="en-US" sz="1083" dirty="0">
                <a:solidFill>
                  <a:schemeClr val="bg1"/>
                </a:solidFill>
                <a:latin typeface="游ゴシック" panose="020B0400000000000000" pitchFamily="50" charset="-128"/>
                <a:ea typeface="游ゴシック" panose="020B0400000000000000" pitchFamily="50" charset="-128"/>
              </a:rPr>
              <a:t>方や大陸との交易も盛んに行っていました。</a:t>
            </a:r>
          </a:p>
          <a:p>
            <a:pPr>
              <a:spcBef>
                <a:spcPts val="217"/>
              </a:spcBef>
            </a:pPr>
            <a:r>
              <a:rPr lang="ja-JP" altLang="en-US" sz="1083" dirty="0">
                <a:solidFill>
                  <a:schemeClr val="bg1"/>
                </a:solidFill>
                <a:latin typeface="游ゴシック" panose="020B0400000000000000" pitchFamily="50" charset="-128"/>
                <a:ea typeface="游ゴシック" panose="020B0400000000000000" pitchFamily="50" charset="-128"/>
              </a:rPr>
              <a:t>江戸時代中期からの松前藩による支配や明治以降の同化政策などで苦難の道を</a:t>
            </a:r>
            <a:endParaRPr lang="en-US" altLang="ja-JP" sz="1083" dirty="0">
              <a:solidFill>
                <a:schemeClr val="bg1"/>
              </a:solidFill>
              <a:latin typeface="游ゴシック" panose="020B0400000000000000" pitchFamily="50" charset="-128"/>
              <a:ea typeface="游ゴシック" panose="020B0400000000000000" pitchFamily="50" charset="-128"/>
            </a:endParaRPr>
          </a:p>
          <a:p>
            <a:pPr>
              <a:spcBef>
                <a:spcPts val="217"/>
              </a:spcBef>
            </a:pPr>
            <a:r>
              <a:rPr lang="ja-JP" altLang="en-US" sz="1083" dirty="0">
                <a:solidFill>
                  <a:schemeClr val="bg1"/>
                </a:solidFill>
                <a:latin typeface="游ゴシック" panose="020B0400000000000000" pitchFamily="50" charset="-128"/>
                <a:ea typeface="游ゴシック" panose="020B0400000000000000" pitchFamily="50" charset="-128"/>
              </a:rPr>
              <a:t>歩んできましたが、その文化は受け継がれ、今日に伝えられています。 </a:t>
            </a:r>
          </a:p>
          <a:p>
            <a:pPr>
              <a:spcBef>
                <a:spcPts val="217"/>
              </a:spcBef>
            </a:pPr>
            <a:r>
              <a:rPr lang="ja-JP" altLang="en-US" sz="1083" dirty="0">
                <a:solidFill>
                  <a:schemeClr val="bg1"/>
                </a:solidFill>
                <a:latin typeface="游ゴシック" panose="020B0400000000000000" pitchFamily="50" charset="-128"/>
                <a:ea typeface="游ゴシック" panose="020B0400000000000000" pitchFamily="50" charset="-128"/>
              </a:rPr>
              <a:t>現代のアイヌの人たちの生活は、日本に住む大多数の人々と同じで、伝統的な</a:t>
            </a:r>
            <a:endParaRPr lang="en-US" altLang="ja-JP" sz="1083" dirty="0">
              <a:solidFill>
                <a:schemeClr val="bg1"/>
              </a:solidFill>
              <a:latin typeface="游ゴシック" panose="020B0400000000000000" pitchFamily="50" charset="-128"/>
              <a:ea typeface="游ゴシック" panose="020B0400000000000000" pitchFamily="50" charset="-128"/>
            </a:endParaRPr>
          </a:p>
          <a:p>
            <a:pPr>
              <a:spcBef>
                <a:spcPts val="217"/>
              </a:spcBef>
            </a:pPr>
            <a:r>
              <a:rPr lang="ja-JP" altLang="en-US" sz="1083" dirty="0">
                <a:solidFill>
                  <a:schemeClr val="bg1"/>
                </a:solidFill>
                <a:latin typeface="游ゴシック" panose="020B0400000000000000" pitchFamily="50" charset="-128"/>
                <a:ea typeface="游ゴシック" panose="020B0400000000000000" pitchFamily="50" charset="-128"/>
              </a:rPr>
              <a:t>生活様式をそのまま続けている人はいません。しかし、儀式や冠婚葬祭の場な</a:t>
            </a:r>
            <a:endParaRPr lang="en-US" altLang="ja-JP" sz="1083" dirty="0">
              <a:solidFill>
                <a:schemeClr val="bg1"/>
              </a:solidFill>
              <a:latin typeface="游ゴシック" panose="020B0400000000000000" pitchFamily="50" charset="-128"/>
              <a:ea typeface="游ゴシック" panose="020B0400000000000000" pitchFamily="50" charset="-128"/>
            </a:endParaRPr>
          </a:p>
          <a:p>
            <a:pPr>
              <a:spcBef>
                <a:spcPts val="217"/>
              </a:spcBef>
            </a:pPr>
            <a:r>
              <a:rPr lang="ja-JP" altLang="en-US" sz="1083" dirty="0">
                <a:solidFill>
                  <a:schemeClr val="bg1"/>
                </a:solidFill>
                <a:latin typeface="游ゴシック" panose="020B0400000000000000" pitchFamily="50" charset="-128"/>
                <a:ea typeface="游ゴシック" panose="020B0400000000000000" pitchFamily="50" charset="-128"/>
              </a:rPr>
              <a:t>どで伝統の晴れ着を着たり、昔ながらの素材を新しい方法で調理したりするな</a:t>
            </a:r>
            <a:endParaRPr lang="en-US" altLang="ja-JP" sz="1083" dirty="0">
              <a:solidFill>
                <a:schemeClr val="bg1"/>
              </a:solidFill>
              <a:latin typeface="游ゴシック" panose="020B0400000000000000" pitchFamily="50" charset="-128"/>
              <a:ea typeface="游ゴシック" panose="020B0400000000000000" pitchFamily="50" charset="-128"/>
            </a:endParaRPr>
          </a:p>
          <a:p>
            <a:pPr>
              <a:spcBef>
                <a:spcPts val="217"/>
              </a:spcBef>
            </a:pPr>
            <a:r>
              <a:rPr lang="ja-JP" altLang="en-US" sz="1083" dirty="0">
                <a:solidFill>
                  <a:schemeClr val="bg1"/>
                </a:solidFill>
                <a:latin typeface="游ゴシック" panose="020B0400000000000000" pitchFamily="50" charset="-128"/>
                <a:ea typeface="游ゴシック" panose="020B0400000000000000" pitchFamily="50" charset="-128"/>
              </a:rPr>
              <a:t>ど、アイヌの伝統文化を積極的に学び伝えようとする活動も盛んになってきて</a:t>
            </a:r>
            <a:endParaRPr lang="en-US" altLang="ja-JP" sz="1083" dirty="0">
              <a:solidFill>
                <a:schemeClr val="bg1"/>
              </a:solidFill>
              <a:latin typeface="游ゴシック" panose="020B0400000000000000" pitchFamily="50" charset="-128"/>
              <a:ea typeface="游ゴシック" panose="020B0400000000000000" pitchFamily="50" charset="-128"/>
            </a:endParaRPr>
          </a:p>
          <a:p>
            <a:pPr>
              <a:spcBef>
                <a:spcPts val="217"/>
              </a:spcBef>
            </a:pPr>
            <a:r>
              <a:rPr lang="ja-JP" altLang="en-US" sz="1083" dirty="0">
                <a:solidFill>
                  <a:schemeClr val="bg1"/>
                </a:solidFill>
                <a:latin typeface="游ゴシック" panose="020B0400000000000000" pitchFamily="50" charset="-128"/>
                <a:ea typeface="游ゴシック" panose="020B0400000000000000" pitchFamily="50" charset="-128"/>
              </a:rPr>
              <a:t>います。</a:t>
            </a:r>
          </a:p>
          <a:p>
            <a:pPr>
              <a:spcBef>
                <a:spcPts val="217"/>
              </a:spcBef>
            </a:pPr>
            <a:r>
              <a:rPr lang="ja-JP" altLang="en-US" sz="1083" dirty="0">
                <a:solidFill>
                  <a:schemeClr val="bg1"/>
                </a:solidFill>
                <a:latin typeface="游ゴシック" panose="020B0400000000000000" pitchFamily="50" charset="-128"/>
                <a:ea typeface="游ゴシック" panose="020B0400000000000000" pitchFamily="50" charset="-128"/>
              </a:rPr>
              <a:t>また、マンガ大賞を受賞した</a:t>
            </a:r>
            <a:r>
              <a:rPr lang="en-US" altLang="ja-JP" sz="1083" dirty="0">
                <a:solidFill>
                  <a:schemeClr val="bg1"/>
                </a:solidFill>
                <a:latin typeface="游ゴシック" panose="020B0400000000000000" pitchFamily="50" charset="-128"/>
                <a:ea typeface="游ゴシック" panose="020B0400000000000000" pitchFamily="50" charset="-128"/>
              </a:rPr>
              <a:t>『</a:t>
            </a:r>
            <a:r>
              <a:rPr lang="ja-JP" altLang="en-US" sz="1083" dirty="0">
                <a:solidFill>
                  <a:schemeClr val="bg1"/>
                </a:solidFill>
                <a:latin typeface="游ゴシック" panose="020B0400000000000000" pitchFamily="50" charset="-128"/>
                <a:ea typeface="游ゴシック" panose="020B0400000000000000" pitchFamily="50" charset="-128"/>
              </a:rPr>
              <a:t>ゴールデンカムイ</a:t>
            </a:r>
            <a:r>
              <a:rPr lang="en-US" altLang="ja-JP" sz="1083" dirty="0">
                <a:solidFill>
                  <a:schemeClr val="bg1"/>
                </a:solidFill>
                <a:latin typeface="游ゴシック" panose="020B0400000000000000" pitchFamily="50" charset="-128"/>
                <a:ea typeface="游ゴシック" panose="020B0400000000000000" pitchFamily="50" charset="-128"/>
              </a:rPr>
              <a:t>』</a:t>
            </a:r>
            <a:r>
              <a:rPr lang="ja-JP" altLang="en-US" sz="1083" dirty="0">
                <a:solidFill>
                  <a:schemeClr val="bg1"/>
                </a:solidFill>
                <a:latin typeface="游ゴシック" panose="020B0400000000000000" pitchFamily="50" charset="-128"/>
                <a:ea typeface="游ゴシック" panose="020B0400000000000000" pitchFamily="50" charset="-128"/>
              </a:rPr>
              <a:t>の影響で、アイヌ語やアイ</a:t>
            </a:r>
            <a:endParaRPr lang="en-US" altLang="ja-JP" sz="1083" dirty="0">
              <a:solidFill>
                <a:schemeClr val="bg1"/>
              </a:solidFill>
              <a:latin typeface="游ゴシック" panose="020B0400000000000000" pitchFamily="50" charset="-128"/>
              <a:ea typeface="游ゴシック" panose="020B0400000000000000" pitchFamily="50" charset="-128"/>
            </a:endParaRPr>
          </a:p>
          <a:p>
            <a:pPr>
              <a:spcBef>
                <a:spcPts val="217"/>
              </a:spcBef>
            </a:pPr>
            <a:r>
              <a:rPr lang="ja-JP" altLang="en-US" sz="1083" dirty="0">
                <a:solidFill>
                  <a:schemeClr val="bg1"/>
                </a:solidFill>
                <a:latin typeface="游ゴシック" panose="020B0400000000000000" pitchFamily="50" charset="-128"/>
                <a:ea typeface="游ゴシック" panose="020B0400000000000000" pitchFamily="50" charset="-128"/>
              </a:rPr>
              <a:t>ヌ文化に興味を持つ人々も増えてきました。有名な女性誌</a:t>
            </a:r>
            <a:r>
              <a:rPr lang="en-US" altLang="ja-JP" sz="1083" dirty="0">
                <a:solidFill>
                  <a:schemeClr val="bg1"/>
                </a:solidFill>
                <a:latin typeface="游ゴシック" panose="020B0400000000000000" pitchFamily="50" charset="-128"/>
                <a:ea typeface="游ゴシック" panose="020B0400000000000000" pitchFamily="50" charset="-128"/>
              </a:rPr>
              <a:t>『nonno</a:t>
            </a:r>
            <a:r>
              <a:rPr lang="ja-JP" altLang="en-US" sz="1083" dirty="0">
                <a:solidFill>
                  <a:schemeClr val="bg1"/>
                </a:solidFill>
                <a:latin typeface="游ゴシック" panose="020B0400000000000000" pitchFamily="50" charset="-128"/>
                <a:ea typeface="游ゴシック" panose="020B0400000000000000" pitchFamily="50" charset="-128"/>
              </a:rPr>
              <a:t>（ノン</a:t>
            </a:r>
            <a:endParaRPr lang="en-US" altLang="ja-JP" sz="1083" dirty="0">
              <a:solidFill>
                <a:schemeClr val="bg1"/>
              </a:solidFill>
              <a:latin typeface="游ゴシック" panose="020B0400000000000000" pitchFamily="50" charset="-128"/>
              <a:ea typeface="游ゴシック" panose="020B0400000000000000" pitchFamily="50" charset="-128"/>
            </a:endParaRPr>
          </a:p>
          <a:p>
            <a:pPr>
              <a:spcBef>
                <a:spcPts val="217"/>
              </a:spcBef>
            </a:pPr>
            <a:r>
              <a:rPr lang="ja-JP" altLang="en-US" sz="1083" dirty="0">
                <a:solidFill>
                  <a:schemeClr val="bg1"/>
                </a:solidFill>
                <a:latin typeface="游ゴシック" panose="020B0400000000000000" pitchFamily="50" charset="-128"/>
                <a:ea typeface="游ゴシック" panose="020B0400000000000000" pitchFamily="50" charset="-128"/>
              </a:rPr>
              <a:t>ノ）</a:t>
            </a:r>
            <a:r>
              <a:rPr lang="en-US" altLang="ja-JP" sz="1083" dirty="0">
                <a:solidFill>
                  <a:schemeClr val="bg1"/>
                </a:solidFill>
                <a:latin typeface="游ゴシック" panose="020B0400000000000000" pitchFamily="50" charset="-128"/>
                <a:ea typeface="游ゴシック" panose="020B0400000000000000" pitchFamily="50" charset="-128"/>
              </a:rPr>
              <a:t>』</a:t>
            </a:r>
            <a:r>
              <a:rPr lang="ja-JP" altLang="en-US" sz="1083" dirty="0">
                <a:solidFill>
                  <a:schemeClr val="bg1"/>
                </a:solidFill>
                <a:latin typeface="游ゴシック" panose="020B0400000000000000" pitchFamily="50" charset="-128"/>
                <a:ea typeface="游ゴシック" panose="020B0400000000000000" pitchFamily="50" charset="-128"/>
              </a:rPr>
              <a:t>の誌名も、実はアイヌ語の「花」に由来しています。わたしたちの身近</a:t>
            </a:r>
            <a:endParaRPr lang="en-US" altLang="ja-JP" sz="1083" dirty="0">
              <a:solidFill>
                <a:schemeClr val="bg1"/>
              </a:solidFill>
              <a:latin typeface="游ゴシック" panose="020B0400000000000000" pitchFamily="50" charset="-128"/>
              <a:ea typeface="游ゴシック" panose="020B0400000000000000" pitchFamily="50" charset="-128"/>
            </a:endParaRPr>
          </a:p>
          <a:p>
            <a:pPr>
              <a:spcBef>
                <a:spcPts val="217"/>
              </a:spcBef>
            </a:pPr>
            <a:r>
              <a:rPr lang="ja-JP" altLang="en-US" sz="1083" dirty="0">
                <a:solidFill>
                  <a:schemeClr val="bg1"/>
                </a:solidFill>
                <a:latin typeface="游ゴシック" panose="020B0400000000000000" pitchFamily="50" charset="-128"/>
                <a:ea typeface="游ゴシック" panose="020B0400000000000000" pitchFamily="50" charset="-128"/>
              </a:rPr>
              <a:t>にもあるアイヌ文化について学んでみましょう。</a:t>
            </a:r>
          </a:p>
          <a:p>
            <a:pPr>
              <a:spcBef>
                <a:spcPts val="217"/>
              </a:spcBef>
            </a:pPr>
            <a:endParaRPr lang="ja-JP" altLang="en-US" sz="1083" dirty="0">
              <a:solidFill>
                <a:schemeClr val="bg1"/>
              </a:solidFill>
              <a:latin typeface="游ゴシック" panose="020B0400000000000000" pitchFamily="50" charset="-128"/>
              <a:ea typeface="游ゴシック" panose="020B0400000000000000" pitchFamily="50" charset="-128"/>
            </a:endParaRPr>
          </a:p>
        </p:txBody>
      </p:sp>
      <p:sp>
        <p:nvSpPr>
          <p:cNvPr id="6" name="正方形/長方形 5">
            <a:extLst>
              <a:ext uri="{FF2B5EF4-FFF2-40B4-BE49-F238E27FC236}">
                <a16:creationId xmlns:a16="http://schemas.microsoft.com/office/drawing/2014/main" id="{6B72756C-036A-4FCD-AC39-822176E11523}"/>
              </a:ext>
            </a:extLst>
          </p:cNvPr>
          <p:cNvSpPr/>
          <p:nvPr/>
        </p:nvSpPr>
        <p:spPr>
          <a:xfrm>
            <a:off x="344488" y="2433082"/>
            <a:ext cx="4953000" cy="707886"/>
          </a:xfrm>
          <a:prstGeom prst="rect">
            <a:avLst/>
          </a:prstGeom>
        </p:spPr>
        <p:txBody>
          <a:bodyPr>
            <a:spAutoFit/>
          </a:bodyPr>
          <a:lstStyle/>
          <a:p>
            <a:r>
              <a:rPr lang="ja-JP" altLang="en-US" sz="2000" b="1" dirty="0">
                <a:solidFill>
                  <a:schemeClr val="bg1"/>
                </a:solidFill>
                <a:latin typeface="游ゴシック" panose="020B0400000000000000" pitchFamily="50" charset="-128"/>
                <a:ea typeface="游ゴシック" panose="020B0400000000000000" pitchFamily="50" charset="-128"/>
              </a:rPr>
              <a:t>意外と身近なところにもある、</a:t>
            </a:r>
            <a:endParaRPr lang="en-US" altLang="ja-JP" sz="2000" b="1" dirty="0">
              <a:solidFill>
                <a:schemeClr val="bg1"/>
              </a:solidFill>
              <a:latin typeface="游ゴシック" panose="020B0400000000000000" pitchFamily="50" charset="-128"/>
              <a:ea typeface="游ゴシック" panose="020B0400000000000000" pitchFamily="50" charset="-128"/>
            </a:endParaRPr>
          </a:p>
          <a:p>
            <a:r>
              <a:rPr lang="ja-JP" altLang="en-US" sz="2000" b="1" dirty="0">
                <a:solidFill>
                  <a:schemeClr val="bg1"/>
                </a:solidFill>
                <a:latin typeface="游ゴシック" panose="020B0400000000000000" pitchFamily="50" charset="-128"/>
                <a:ea typeface="游ゴシック" panose="020B0400000000000000" pitchFamily="50" charset="-128"/>
              </a:rPr>
              <a:t>アイヌ文化を学ぼう。</a:t>
            </a:r>
          </a:p>
        </p:txBody>
      </p:sp>
    </p:spTree>
    <p:extLst>
      <p:ext uri="{BB962C8B-B14F-4D97-AF65-F5344CB8AC3E}">
        <p14:creationId xmlns:p14="http://schemas.microsoft.com/office/powerpoint/2010/main" val="26354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ED52F669-4E5E-4809-B4CB-2E8025A3CDFB}"/>
              </a:ext>
            </a:extLst>
          </p:cNvPr>
          <p:cNvSpPr txBox="1"/>
          <p:nvPr/>
        </p:nvSpPr>
        <p:spPr>
          <a:xfrm>
            <a:off x="506636" y="895317"/>
            <a:ext cx="934871" cy="242374"/>
          </a:xfrm>
          <a:prstGeom prst="rect">
            <a:avLst/>
          </a:prstGeom>
          <a:noFill/>
        </p:spPr>
        <p:txBody>
          <a:bodyPr wrap="none" rtlCol="0">
            <a:spAutoFit/>
          </a:bodyPr>
          <a:lstStyle/>
          <a:p>
            <a:r>
              <a:rPr lang="ja-JP" altLang="en-US" sz="975" dirty="0">
                <a:solidFill>
                  <a:schemeClr val="accent1"/>
                </a:solidFill>
                <a:latin typeface="游ゴシック" panose="020B0400000000000000" pitchFamily="50" charset="-128"/>
                <a:ea typeface="游ゴシック" panose="020B0400000000000000" pitchFamily="50" charset="-128"/>
              </a:rPr>
              <a:t>▶アイヌ文化</a:t>
            </a:r>
            <a:endParaRPr lang="en-US" altLang="ja-JP" sz="975" dirty="0">
              <a:latin typeface="游ゴシック" panose="020B0400000000000000" pitchFamily="50" charset="-128"/>
              <a:ea typeface="游ゴシック" panose="020B0400000000000000" pitchFamily="50" charset="-128"/>
            </a:endParaRPr>
          </a:p>
        </p:txBody>
      </p:sp>
      <p:sp>
        <p:nvSpPr>
          <p:cNvPr id="5" name="テキスト ボックス 4">
            <a:extLst>
              <a:ext uri="{FF2B5EF4-FFF2-40B4-BE49-F238E27FC236}">
                <a16:creationId xmlns:a16="http://schemas.microsoft.com/office/drawing/2014/main" id="{EA7C3CFD-C393-4247-9214-35A2C1CF0A91}"/>
              </a:ext>
            </a:extLst>
          </p:cNvPr>
          <p:cNvSpPr txBox="1"/>
          <p:nvPr/>
        </p:nvSpPr>
        <p:spPr>
          <a:xfrm>
            <a:off x="506636" y="1145386"/>
            <a:ext cx="1555234" cy="275781"/>
          </a:xfrm>
          <a:prstGeom prst="rect">
            <a:avLst/>
          </a:prstGeom>
          <a:noFill/>
        </p:spPr>
        <p:txBody>
          <a:bodyPr wrap="none" rtlCol="0">
            <a:spAutoFit/>
          </a:bodyPr>
          <a:lstStyle/>
          <a:p>
            <a:r>
              <a:rPr lang="ja-JP" altLang="en-US" sz="1192" dirty="0">
                <a:solidFill>
                  <a:srgbClr val="00B0F0"/>
                </a:solidFill>
                <a:latin typeface="游ゴシック" panose="020B0400000000000000" pitchFamily="50" charset="-128"/>
                <a:ea typeface="游ゴシック" panose="020B0400000000000000" pitchFamily="50" charset="-128"/>
              </a:rPr>
              <a:t>アイヌ民族の自然観</a:t>
            </a:r>
            <a:endParaRPr lang="en-US" altLang="ja-JP" sz="1192" dirty="0">
              <a:solidFill>
                <a:srgbClr val="00B0F0"/>
              </a:solidFill>
              <a:latin typeface="游ゴシック" panose="020B0400000000000000" pitchFamily="50" charset="-128"/>
              <a:ea typeface="游ゴシック" panose="020B0400000000000000" pitchFamily="50" charset="-128"/>
            </a:endParaRPr>
          </a:p>
        </p:txBody>
      </p:sp>
      <p:sp>
        <p:nvSpPr>
          <p:cNvPr id="6" name="テキスト ボックス 5">
            <a:extLst>
              <a:ext uri="{FF2B5EF4-FFF2-40B4-BE49-F238E27FC236}">
                <a16:creationId xmlns:a16="http://schemas.microsoft.com/office/drawing/2014/main" id="{13D4C1EB-68FC-4662-B338-7BD530701B57}"/>
              </a:ext>
            </a:extLst>
          </p:cNvPr>
          <p:cNvSpPr txBox="1"/>
          <p:nvPr/>
        </p:nvSpPr>
        <p:spPr>
          <a:xfrm>
            <a:off x="506636" y="1441823"/>
            <a:ext cx="6300440" cy="430887"/>
          </a:xfrm>
          <a:prstGeom prst="rect">
            <a:avLst/>
          </a:prstGeom>
          <a:noFill/>
        </p:spPr>
        <p:txBody>
          <a:bodyPr wrap="square" rtlCol="0">
            <a:spAutoFit/>
          </a:bodyPr>
          <a:lstStyle/>
          <a:p>
            <a:r>
              <a:rPr lang="ja-JP" altLang="en-US" sz="2200" b="1" dirty="0">
                <a:solidFill>
                  <a:schemeClr val="accent1"/>
                </a:solidFill>
                <a:latin typeface="游ゴシック" panose="020B0400000000000000" pitchFamily="50" charset="-128"/>
                <a:ea typeface="游ゴシック" panose="020B0400000000000000" pitchFamily="50" charset="-128"/>
              </a:rPr>
              <a:t>万物を敬う、アイヌの「心の源」から学ぼう！</a:t>
            </a:r>
            <a:endParaRPr lang="en-US" altLang="ja-JP" sz="2200" b="1" dirty="0">
              <a:solidFill>
                <a:schemeClr val="accent1"/>
              </a:solidFill>
              <a:latin typeface="游ゴシック" panose="020B0400000000000000" pitchFamily="50" charset="-128"/>
              <a:ea typeface="游ゴシック" panose="020B0400000000000000" pitchFamily="50" charset="-128"/>
            </a:endParaRPr>
          </a:p>
        </p:txBody>
      </p:sp>
      <p:sp>
        <p:nvSpPr>
          <p:cNvPr id="7" name="テキスト ボックス 6">
            <a:extLst>
              <a:ext uri="{FF2B5EF4-FFF2-40B4-BE49-F238E27FC236}">
                <a16:creationId xmlns:a16="http://schemas.microsoft.com/office/drawing/2014/main" id="{F7D7BE8A-8D48-40FB-9CA4-8C4EC8C8E55B}"/>
              </a:ext>
            </a:extLst>
          </p:cNvPr>
          <p:cNvSpPr txBox="1"/>
          <p:nvPr/>
        </p:nvSpPr>
        <p:spPr>
          <a:xfrm>
            <a:off x="506636" y="1960464"/>
            <a:ext cx="2236510" cy="707886"/>
          </a:xfrm>
          <a:prstGeom prst="rect">
            <a:avLst/>
          </a:prstGeom>
          <a:noFill/>
        </p:spPr>
        <p:txBody>
          <a:bodyPr wrap="none" rtlCol="0">
            <a:spAutoFit/>
          </a:bodyPr>
          <a:lstStyle/>
          <a:p>
            <a:r>
              <a:rPr lang="ja-JP" altLang="en-US" sz="2000" b="1" dirty="0">
                <a:latin typeface="游ゴシック" panose="020B0400000000000000" pitchFamily="50" charset="-128"/>
                <a:ea typeface="游ゴシック" panose="020B0400000000000000" pitchFamily="50" charset="-128"/>
              </a:rPr>
              <a:t>自然にも道具にも</a:t>
            </a:r>
            <a:endParaRPr lang="en-US" altLang="ja-JP" sz="2000" b="1" dirty="0">
              <a:latin typeface="游ゴシック" panose="020B0400000000000000" pitchFamily="50" charset="-128"/>
              <a:ea typeface="游ゴシック" panose="020B0400000000000000" pitchFamily="50" charset="-128"/>
            </a:endParaRPr>
          </a:p>
          <a:p>
            <a:r>
              <a:rPr lang="ja-JP" altLang="en-US" sz="2000" b="1" dirty="0">
                <a:latin typeface="游ゴシック" panose="020B0400000000000000" pitchFamily="50" charset="-128"/>
                <a:ea typeface="游ゴシック" panose="020B0400000000000000" pitchFamily="50" charset="-128"/>
              </a:rPr>
              <a:t>「神」が宿る</a:t>
            </a:r>
            <a:endParaRPr lang="en-US" altLang="ja-JP" sz="2000" b="1" dirty="0">
              <a:latin typeface="游ゴシック" panose="020B0400000000000000" pitchFamily="50" charset="-128"/>
              <a:ea typeface="游ゴシック" panose="020B0400000000000000" pitchFamily="50" charset="-128"/>
            </a:endParaRPr>
          </a:p>
        </p:txBody>
      </p:sp>
      <p:sp>
        <p:nvSpPr>
          <p:cNvPr id="8" name="テキスト ボックス 7">
            <a:extLst>
              <a:ext uri="{FF2B5EF4-FFF2-40B4-BE49-F238E27FC236}">
                <a16:creationId xmlns:a16="http://schemas.microsoft.com/office/drawing/2014/main" id="{302FC634-6568-47C1-B43E-570FD3BEEEA4}"/>
              </a:ext>
            </a:extLst>
          </p:cNvPr>
          <p:cNvSpPr txBox="1"/>
          <p:nvPr/>
        </p:nvSpPr>
        <p:spPr>
          <a:xfrm>
            <a:off x="506636" y="2702836"/>
            <a:ext cx="3078212" cy="1831271"/>
          </a:xfrm>
          <a:prstGeom prst="rect">
            <a:avLst/>
          </a:prstGeom>
          <a:noFill/>
        </p:spPr>
        <p:txBody>
          <a:bodyPr wrap="square" rtlCol="0">
            <a:spAutoFit/>
          </a:bodyPr>
          <a:lstStyle/>
          <a:p>
            <a:pPr>
              <a:spcBef>
                <a:spcPts val="217"/>
              </a:spcBef>
            </a:pPr>
            <a:r>
              <a:rPr lang="ja-JP" altLang="en-US" sz="980" dirty="0">
                <a:latin typeface="游ゴシック" panose="020B0400000000000000" pitchFamily="50" charset="-128"/>
                <a:ea typeface="游ゴシック" panose="020B0400000000000000" pitchFamily="50" charset="-128"/>
              </a:rPr>
              <a:t>大自然と共に生きるアイヌは、動植物、生活の道具</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や家、山や湖などの自然と自然現象のそれぞれに</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「神（カムイ）」が宿るとして敬い、人間も自然の</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一部であると考えています。神である自然は</a:t>
            </a:r>
            <a:r>
              <a:rPr lang="en-US" altLang="ja-JP" sz="980" dirty="0">
                <a:latin typeface="游ゴシック" panose="020B0400000000000000" pitchFamily="50" charset="-128"/>
                <a:ea typeface="游ゴシック" panose="020B0400000000000000" pitchFamily="50" charset="-128"/>
              </a:rPr>
              <a:t>､</a:t>
            </a:r>
            <a:r>
              <a:rPr lang="ja-JP" altLang="en-US" sz="980" dirty="0">
                <a:latin typeface="游ゴシック" panose="020B0400000000000000" pitchFamily="50" charset="-128"/>
                <a:ea typeface="游ゴシック" panose="020B0400000000000000" pitchFamily="50" charset="-128"/>
              </a:rPr>
              <a:t>アイ</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ヌの暮らしに欠かせない存在です。狩猟や漁労にあ</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たっては、必要な時に必要な分だけしか取らず、他</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の動物たちのため、来年のために自然の中に残して</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おきます。このように、アイヌは大自然と共生し、</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多くの神に祈り、感謝をささげながら生活してきま</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した。</a:t>
            </a:r>
            <a:endParaRPr lang="en-US" altLang="ja-JP" sz="980" dirty="0">
              <a:latin typeface="游ゴシック" panose="020B0400000000000000" pitchFamily="50" charset="-128"/>
              <a:ea typeface="游ゴシック" panose="020B0400000000000000" pitchFamily="50" charset="-128"/>
            </a:endParaRPr>
          </a:p>
        </p:txBody>
      </p:sp>
      <p:sp>
        <p:nvSpPr>
          <p:cNvPr id="9" name="テキスト ボックス 8">
            <a:extLst>
              <a:ext uri="{FF2B5EF4-FFF2-40B4-BE49-F238E27FC236}">
                <a16:creationId xmlns:a16="http://schemas.microsoft.com/office/drawing/2014/main" id="{3A175E0F-74EB-4DBC-8728-2DA5708D93F5}"/>
              </a:ext>
            </a:extLst>
          </p:cNvPr>
          <p:cNvSpPr txBox="1"/>
          <p:nvPr/>
        </p:nvSpPr>
        <p:spPr>
          <a:xfrm>
            <a:off x="3728864" y="1960464"/>
            <a:ext cx="2492990" cy="707886"/>
          </a:xfrm>
          <a:prstGeom prst="rect">
            <a:avLst/>
          </a:prstGeom>
          <a:noFill/>
        </p:spPr>
        <p:txBody>
          <a:bodyPr wrap="none" rtlCol="0">
            <a:spAutoFit/>
          </a:bodyPr>
          <a:lstStyle/>
          <a:p>
            <a:r>
              <a:rPr lang="ja-JP" altLang="en-US" sz="2000" b="1" dirty="0">
                <a:latin typeface="游ゴシック" panose="020B0400000000000000" pitchFamily="50" charset="-128"/>
                <a:ea typeface="游ゴシック" panose="020B0400000000000000" pitchFamily="50" charset="-128"/>
              </a:rPr>
              <a:t>生活や文化にも深い</a:t>
            </a:r>
            <a:endParaRPr lang="en-US" altLang="ja-JP" sz="2000" b="1" dirty="0">
              <a:latin typeface="游ゴシック" panose="020B0400000000000000" pitchFamily="50" charset="-128"/>
              <a:ea typeface="游ゴシック" panose="020B0400000000000000" pitchFamily="50" charset="-128"/>
            </a:endParaRPr>
          </a:p>
          <a:p>
            <a:r>
              <a:rPr lang="ja-JP" altLang="en-US" sz="2000" b="1" dirty="0">
                <a:latin typeface="游ゴシック" panose="020B0400000000000000" pitchFamily="50" charset="-128"/>
                <a:ea typeface="游ゴシック" panose="020B0400000000000000" pitchFamily="50" charset="-128"/>
              </a:rPr>
              <a:t>関わりを持つ自然</a:t>
            </a:r>
            <a:endParaRPr lang="en-US" altLang="ja-JP" sz="2000" b="1" dirty="0">
              <a:latin typeface="游ゴシック" panose="020B0400000000000000" pitchFamily="50" charset="-128"/>
              <a:ea typeface="游ゴシック" panose="020B0400000000000000" pitchFamily="50" charset="-128"/>
            </a:endParaRPr>
          </a:p>
        </p:txBody>
      </p:sp>
      <p:sp>
        <p:nvSpPr>
          <p:cNvPr id="10" name="テキスト ボックス 9">
            <a:extLst>
              <a:ext uri="{FF2B5EF4-FFF2-40B4-BE49-F238E27FC236}">
                <a16:creationId xmlns:a16="http://schemas.microsoft.com/office/drawing/2014/main" id="{063F81C9-0E8C-4914-BD01-1B249A002901}"/>
              </a:ext>
            </a:extLst>
          </p:cNvPr>
          <p:cNvSpPr txBox="1"/>
          <p:nvPr/>
        </p:nvSpPr>
        <p:spPr>
          <a:xfrm>
            <a:off x="3728864" y="2702836"/>
            <a:ext cx="3078212" cy="1831271"/>
          </a:xfrm>
          <a:prstGeom prst="rect">
            <a:avLst/>
          </a:prstGeom>
          <a:noFill/>
        </p:spPr>
        <p:txBody>
          <a:bodyPr wrap="square" rtlCol="0">
            <a:spAutoFit/>
          </a:bodyPr>
          <a:lstStyle/>
          <a:p>
            <a:pPr>
              <a:spcBef>
                <a:spcPts val="217"/>
              </a:spcBef>
            </a:pPr>
            <a:r>
              <a:rPr lang="ja-JP" altLang="en-US" sz="980" dirty="0">
                <a:latin typeface="游ゴシック" panose="020B0400000000000000" pitchFamily="50" charset="-128"/>
                <a:ea typeface="游ゴシック" panose="020B0400000000000000" pitchFamily="50" charset="-128"/>
              </a:rPr>
              <a:t>アイヌに語り継がれる物語には、「森羅万象に命が</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あって、人間が大事だと思うものはすべて神様。そ</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のすべての神様が自分の行動を見ているから、誰か</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ら見られても恥ずかしくない行動をしなさい」とい</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う、神と自然と人間の関係についての教えがありま</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す。また、アイヌは自然を暦代わりにもしました</a:t>
            </a:r>
            <a:r>
              <a:rPr lang="en-US" altLang="ja-JP" sz="980" dirty="0">
                <a:latin typeface="游ゴシック" panose="020B0400000000000000" pitchFamily="50" charset="-128"/>
                <a:ea typeface="游ゴシック" panose="020B0400000000000000" pitchFamily="50" charset="-128"/>
              </a:rPr>
              <a:t>｡</a:t>
            </a:r>
          </a:p>
          <a:p>
            <a:pPr>
              <a:spcBef>
                <a:spcPts val="217"/>
              </a:spcBef>
            </a:pPr>
            <a:r>
              <a:rPr lang="ja-JP" altLang="en-US" sz="980" dirty="0">
                <a:latin typeface="游ゴシック" panose="020B0400000000000000" pitchFamily="50" charset="-128"/>
                <a:ea typeface="游ゴシック" panose="020B0400000000000000" pitchFamily="50" charset="-128"/>
              </a:rPr>
              <a:t>「ウドの実が黒くなったらマスが遡上する」「アカ</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ツツジの咲くころは</a:t>
            </a:r>
            <a:r>
              <a:rPr lang="en-US" altLang="ja-JP" sz="980" dirty="0">
                <a:latin typeface="游ゴシック" panose="020B0400000000000000" pitchFamily="50" charset="-128"/>
                <a:ea typeface="游ゴシック" panose="020B0400000000000000" pitchFamily="50" charset="-128"/>
              </a:rPr>
              <a:t>､</a:t>
            </a:r>
            <a:r>
              <a:rPr lang="ja-JP" altLang="en-US" sz="980" dirty="0">
                <a:latin typeface="游ゴシック" panose="020B0400000000000000" pitchFamily="50" charset="-128"/>
                <a:ea typeface="游ゴシック" panose="020B0400000000000000" pitchFamily="50" charset="-128"/>
              </a:rPr>
              <a:t>ウバユリの根が取れる」など、</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自然から生活の糧を得るタイミングを見計らってい</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たのです。</a:t>
            </a:r>
          </a:p>
        </p:txBody>
      </p:sp>
      <p:sp>
        <p:nvSpPr>
          <p:cNvPr id="11" name="テキスト ボックス 10">
            <a:extLst>
              <a:ext uri="{FF2B5EF4-FFF2-40B4-BE49-F238E27FC236}">
                <a16:creationId xmlns:a16="http://schemas.microsoft.com/office/drawing/2014/main" id="{B10688C0-34E9-4FF8-ABBE-5A66752548E0}"/>
              </a:ext>
            </a:extLst>
          </p:cNvPr>
          <p:cNvSpPr txBox="1"/>
          <p:nvPr/>
        </p:nvSpPr>
        <p:spPr>
          <a:xfrm>
            <a:off x="506636" y="5165141"/>
            <a:ext cx="3677610" cy="308995"/>
          </a:xfrm>
          <a:prstGeom prst="rect">
            <a:avLst/>
          </a:prstGeom>
          <a:noFill/>
        </p:spPr>
        <p:txBody>
          <a:bodyPr wrap="none" rtlCol="0">
            <a:spAutoFit/>
          </a:bodyPr>
          <a:lstStyle/>
          <a:p>
            <a:r>
              <a:rPr lang="ja-JP" altLang="en-US" sz="1408" dirty="0">
                <a:solidFill>
                  <a:srgbClr val="00B0F0"/>
                </a:solidFill>
                <a:latin typeface="游ゴシック" panose="020B0400000000000000" pitchFamily="50" charset="-128"/>
                <a:ea typeface="游ゴシック" panose="020B0400000000000000" pitchFamily="50" charset="-128"/>
              </a:rPr>
              <a:t> アイヌの「イオマンテ」について調べよう</a:t>
            </a:r>
            <a:endParaRPr lang="en-US" altLang="ja-JP" sz="1408" dirty="0">
              <a:solidFill>
                <a:srgbClr val="00B0F0"/>
              </a:solidFill>
              <a:latin typeface="游ゴシック" panose="020B0400000000000000" pitchFamily="50" charset="-128"/>
              <a:ea typeface="游ゴシック" panose="020B0400000000000000" pitchFamily="50" charset="-128"/>
            </a:endParaRPr>
          </a:p>
        </p:txBody>
      </p:sp>
      <p:sp>
        <p:nvSpPr>
          <p:cNvPr id="12" name="正方形/長方形 11">
            <a:extLst>
              <a:ext uri="{FF2B5EF4-FFF2-40B4-BE49-F238E27FC236}">
                <a16:creationId xmlns:a16="http://schemas.microsoft.com/office/drawing/2014/main" id="{59ACE413-9CC5-4CDF-A6EA-7FB517F29DB7}"/>
              </a:ext>
            </a:extLst>
          </p:cNvPr>
          <p:cNvSpPr/>
          <p:nvPr/>
        </p:nvSpPr>
        <p:spPr>
          <a:xfrm>
            <a:off x="628953" y="5474136"/>
            <a:ext cx="6038177" cy="596061"/>
          </a:xfrm>
          <a:prstGeom prst="rect">
            <a:avLst/>
          </a:prstGeom>
        </p:spPr>
        <p:txBody>
          <a:bodyPr wrap="square">
            <a:spAutoFit/>
          </a:bodyPr>
          <a:lstStyle/>
          <a:p>
            <a:pPr>
              <a:spcBef>
                <a:spcPts val="217"/>
              </a:spcBef>
            </a:pPr>
            <a:r>
              <a:rPr lang="ja-JP" altLang="en-US" sz="980" dirty="0">
                <a:latin typeface="游ゴシック" panose="020B0400000000000000" pitchFamily="50" charset="-128"/>
                <a:ea typeface="游ゴシック" panose="020B0400000000000000" pitchFamily="50" charset="-128"/>
              </a:rPr>
              <a:t>アイヌは、春先のヒグマ猟で子熊を捕まえると、数年間大切に育てた後、その肉を人々にふるまう「イオ</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マンテ」という儀礼を行いました（シマフクロウやシャチを対象とする場合もあります）。動物の霊を送</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るこの儀礼には、どのような願いや思いが込められているのでしょうか？</a:t>
            </a:r>
          </a:p>
        </p:txBody>
      </p:sp>
      <p:sp>
        <p:nvSpPr>
          <p:cNvPr id="13" name="テキスト ボックス 12">
            <a:extLst>
              <a:ext uri="{FF2B5EF4-FFF2-40B4-BE49-F238E27FC236}">
                <a16:creationId xmlns:a16="http://schemas.microsoft.com/office/drawing/2014/main" id="{77A1D817-BFB5-4287-BDE7-AD74A41A38DF}"/>
              </a:ext>
            </a:extLst>
          </p:cNvPr>
          <p:cNvSpPr txBox="1"/>
          <p:nvPr/>
        </p:nvSpPr>
        <p:spPr>
          <a:xfrm>
            <a:off x="7062237" y="5582039"/>
            <a:ext cx="2220480" cy="844911"/>
          </a:xfrm>
          <a:prstGeom prst="rect">
            <a:avLst/>
          </a:prstGeom>
          <a:noFill/>
        </p:spPr>
        <p:txBody>
          <a:bodyPr wrap="none" rtlCol="0">
            <a:spAutoFit/>
          </a:bodyPr>
          <a:lstStyle/>
          <a:p>
            <a:r>
              <a:rPr lang="en-US" altLang="ja-JP" sz="867" dirty="0">
                <a:latin typeface="游ゴシック" panose="020B0400000000000000" pitchFamily="50" charset="-128"/>
                <a:ea typeface="游ゴシック" panose="020B0400000000000000" pitchFamily="50" charset="-128"/>
              </a:rPr>
              <a:t>《</a:t>
            </a:r>
            <a:r>
              <a:rPr lang="ja-JP" altLang="en-US" sz="867" dirty="0">
                <a:latin typeface="游ゴシック" panose="020B0400000000000000" pitchFamily="50" charset="-128"/>
                <a:ea typeface="游ゴシック" panose="020B0400000000000000" pitchFamily="50" charset="-128"/>
              </a:rPr>
              <a:t>事前学習 参考</a:t>
            </a:r>
            <a:r>
              <a:rPr lang="en-US" altLang="ja-JP" sz="867" dirty="0">
                <a:latin typeface="游ゴシック" panose="020B0400000000000000" pitchFamily="50" charset="-128"/>
                <a:ea typeface="游ゴシック" panose="020B0400000000000000" pitchFamily="50" charset="-128"/>
              </a:rPr>
              <a:t>URL》</a:t>
            </a:r>
          </a:p>
          <a:p>
            <a:endParaRPr lang="en-US" altLang="ja-JP" sz="325" dirty="0">
              <a:latin typeface="游ゴシック" panose="020B0400000000000000" pitchFamily="50" charset="-128"/>
              <a:ea typeface="游ゴシック" panose="020B0400000000000000" pitchFamily="50" charset="-128"/>
            </a:endParaRPr>
          </a:p>
          <a:p>
            <a:pPr>
              <a:spcBef>
                <a:spcPts val="217"/>
              </a:spcBef>
            </a:pPr>
            <a:r>
              <a:rPr lang="ja-JP" altLang="en-US" sz="758" dirty="0">
                <a:solidFill>
                  <a:schemeClr val="accent1"/>
                </a:solidFill>
                <a:latin typeface="游ゴシック" panose="020B0400000000000000" pitchFamily="50" charset="-128"/>
                <a:ea typeface="游ゴシック" panose="020B0400000000000000" pitchFamily="50" charset="-128"/>
              </a:rPr>
              <a:t>●</a:t>
            </a:r>
            <a:r>
              <a:rPr lang="ja-JP" altLang="en-US" sz="758" dirty="0">
                <a:latin typeface="游ゴシック" panose="020B0400000000000000" pitchFamily="50" charset="-128"/>
                <a:ea typeface="游ゴシック" panose="020B0400000000000000" pitchFamily="50" charset="-128"/>
              </a:rPr>
              <a:t>公益社団法人北海道アイヌ協会</a:t>
            </a:r>
          </a:p>
          <a:p>
            <a:pPr>
              <a:spcBef>
                <a:spcPts val="217"/>
              </a:spcBef>
            </a:pPr>
            <a:r>
              <a:rPr lang="en-US" altLang="ja-JP" sz="758" dirty="0">
                <a:latin typeface="游ゴシック" panose="020B0400000000000000" pitchFamily="50" charset="-128"/>
                <a:ea typeface="游ゴシック" panose="020B0400000000000000" pitchFamily="50" charset="-128"/>
              </a:rPr>
              <a:t>www.ainu-assn.or.jp/ainupeople/history.html</a:t>
            </a:r>
          </a:p>
          <a:p>
            <a:pPr>
              <a:spcBef>
                <a:spcPts val="217"/>
              </a:spcBef>
            </a:pPr>
            <a:r>
              <a:rPr lang="ja-JP" altLang="en-US" sz="758" dirty="0">
                <a:solidFill>
                  <a:schemeClr val="accent1"/>
                </a:solidFill>
                <a:latin typeface="游ゴシック" panose="020B0400000000000000" pitchFamily="50" charset="-128"/>
                <a:ea typeface="游ゴシック" panose="020B0400000000000000" pitchFamily="50" charset="-128"/>
              </a:rPr>
              <a:t>●</a:t>
            </a:r>
            <a:r>
              <a:rPr lang="ja-JP" altLang="en-US" sz="758" dirty="0">
                <a:latin typeface="游ゴシック" panose="020B0400000000000000" pitchFamily="50" charset="-128"/>
                <a:ea typeface="游ゴシック" panose="020B0400000000000000" pitchFamily="50" charset="-128"/>
              </a:rPr>
              <a:t>一般財団法人アイヌ民族博物館 </a:t>
            </a:r>
          </a:p>
          <a:p>
            <a:pPr>
              <a:spcBef>
                <a:spcPts val="217"/>
              </a:spcBef>
            </a:pPr>
            <a:r>
              <a:rPr lang="en-US" altLang="ja-JP" sz="758" dirty="0">
                <a:latin typeface="游ゴシック" panose="020B0400000000000000" pitchFamily="50" charset="-128"/>
                <a:ea typeface="游ゴシック" panose="020B0400000000000000" pitchFamily="50" charset="-128"/>
              </a:rPr>
              <a:t>www.ainu-museum.or.jp/</a:t>
            </a:r>
          </a:p>
        </p:txBody>
      </p:sp>
      <p:sp>
        <p:nvSpPr>
          <p:cNvPr id="14" name="テキスト ボックス 13">
            <a:extLst>
              <a:ext uri="{FF2B5EF4-FFF2-40B4-BE49-F238E27FC236}">
                <a16:creationId xmlns:a16="http://schemas.microsoft.com/office/drawing/2014/main" id="{3FB85CBD-7893-47B2-9E41-C12B5A7C8730}"/>
              </a:ext>
            </a:extLst>
          </p:cNvPr>
          <p:cNvSpPr txBox="1"/>
          <p:nvPr/>
        </p:nvSpPr>
        <p:spPr>
          <a:xfrm>
            <a:off x="7082239" y="3076081"/>
            <a:ext cx="1401346" cy="225767"/>
          </a:xfrm>
          <a:prstGeom prst="rect">
            <a:avLst/>
          </a:prstGeom>
          <a:noFill/>
        </p:spPr>
        <p:txBody>
          <a:bodyPr wrap="none" rtlCol="0">
            <a:spAutoFit/>
          </a:bodyPr>
          <a:lstStyle/>
          <a:p>
            <a:r>
              <a:rPr lang="ja-JP" altLang="en-US" sz="867" dirty="0">
                <a:latin typeface="游ゴシック" panose="020B0400000000000000" pitchFamily="50" charset="-128"/>
                <a:ea typeface="游ゴシック" panose="020B0400000000000000" pitchFamily="50" charset="-128"/>
              </a:rPr>
              <a:t>▶イオマンテの火まつり</a:t>
            </a:r>
            <a:endParaRPr lang="en-US" altLang="ja-JP" sz="758" dirty="0">
              <a:latin typeface="游ゴシック" panose="020B0400000000000000" pitchFamily="50" charset="-128"/>
              <a:ea typeface="游ゴシック" panose="020B0400000000000000" pitchFamily="50" charset="-128"/>
            </a:endParaRPr>
          </a:p>
        </p:txBody>
      </p:sp>
      <p:sp>
        <p:nvSpPr>
          <p:cNvPr id="15" name="テキスト ボックス 14">
            <a:extLst>
              <a:ext uri="{FF2B5EF4-FFF2-40B4-BE49-F238E27FC236}">
                <a16:creationId xmlns:a16="http://schemas.microsoft.com/office/drawing/2014/main" id="{0CD9469F-BCCC-4BF3-8468-545E19D2E49E}"/>
              </a:ext>
            </a:extLst>
          </p:cNvPr>
          <p:cNvSpPr txBox="1"/>
          <p:nvPr/>
        </p:nvSpPr>
        <p:spPr>
          <a:xfrm>
            <a:off x="7082239" y="4926604"/>
            <a:ext cx="958917" cy="225767"/>
          </a:xfrm>
          <a:prstGeom prst="rect">
            <a:avLst/>
          </a:prstGeom>
          <a:noFill/>
        </p:spPr>
        <p:txBody>
          <a:bodyPr wrap="none" rtlCol="0">
            <a:spAutoFit/>
          </a:bodyPr>
          <a:lstStyle/>
          <a:p>
            <a:r>
              <a:rPr lang="ja-JP" altLang="en-US" sz="867" dirty="0">
                <a:latin typeface="游ゴシック" panose="020B0400000000000000" pitchFamily="50" charset="-128"/>
                <a:ea typeface="游ゴシック" panose="020B0400000000000000" pitchFamily="50" charset="-128"/>
              </a:rPr>
              <a:t>▶サケの丸干し</a:t>
            </a:r>
            <a:endParaRPr lang="en-US" altLang="ja-JP" sz="758" dirty="0">
              <a:latin typeface="游ゴシック" panose="020B0400000000000000" pitchFamily="50" charset="-128"/>
              <a:ea typeface="游ゴシック" panose="020B0400000000000000" pitchFamily="50" charset="-128"/>
            </a:endParaRPr>
          </a:p>
        </p:txBody>
      </p:sp>
      <p:pic>
        <p:nvPicPr>
          <p:cNvPr id="19" name="図 18">
            <a:extLst>
              <a:ext uri="{FF2B5EF4-FFF2-40B4-BE49-F238E27FC236}">
                <a16:creationId xmlns:a16="http://schemas.microsoft.com/office/drawing/2014/main" id="{60FB5A10-44FC-4F6C-BC63-866F479266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2239" y="1570506"/>
            <a:ext cx="2306205" cy="1505575"/>
          </a:xfrm>
          <a:prstGeom prst="rect">
            <a:avLst/>
          </a:prstGeom>
        </p:spPr>
      </p:pic>
      <p:pic>
        <p:nvPicPr>
          <p:cNvPr id="21" name="図 20">
            <a:extLst>
              <a:ext uri="{FF2B5EF4-FFF2-40B4-BE49-F238E27FC236}">
                <a16:creationId xmlns:a16="http://schemas.microsoft.com/office/drawing/2014/main" id="{FEDBB06B-2AAC-4B9D-ACD9-668F8C734A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2239" y="3431426"/>
            <a:ext cx="2289330" cy="1495178"/>
          </a:xfrm>
          <a:prstGeom prst="rect">
            <a:avLst/>
          </a:prstGeom>
        </p:spPr>
      </p:pic>
    </p:spTree>
    <p:extLst>
      <p:ext uri="{BB962C8B-B14F-4D97-AF65-F5344CB8AC3E}">
        <p14:creationId xmlns:p14="http://schemas.microsoft.com/office/powerpoint/2010/main" val="1154763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ED52F669-4E5E-4809-B4CB-2E8025A3CDFB}"/>
              </a:ext>
            </a:extLst>
          </p:cNvPr>
          <p:cNvSpPr txBox="1"/>
          <p:nvPr/>
        </p:nvSpPr>
        <p:spPr>
          <a:xfrm>
            <a:off x="506636" y="895317"/>
            <a:ext cx="934871" cy="242374"/>
          </a:xfrm>
          <a:prstGeom prst="rect">
            <a:avLst/>
          </a:prstGeom>
          <a:noFill/>
        </p:spPr>
        <p:txBody>
          <a:bodyPr wrap="none" rtlCol="0">
            <a:spAutoFit/>
          </a:bodyPr>
          <a:lstStyle/>
          <a:p>
            <a:r>
              <a:rPr lang="ja-JP" altLang="en-US" sz="975" dirty="0">
                <a:solidFill>
                  <a:schemeClr val="accent1"/>
                </a:solidFill>
                <a:latin typeface="游ゴシック" panose="020B0400000000000000" pitchFamily="50" charset="-128"/>
                <a:ea typeface="游ゴシック" panose="020B0400000000000000" pitchFamily="50" charset="-128"/>
              </a:rPr>
              <a:t>▶アイヌ文化</a:t>
            </a:r>
            <a:endParaRPr lang="en-US" altLang="ja-JP" sz="975" dirty="0">
              <a:latin typeface="游ゴシック" panose="020B0400000000000000" pitchFamily="50" charset="-128"/>
              <a:ea typeface="游ゴシック" panose="020B0400000000000000" pitchFamily="50" charset="-128"/>
            </a:endParaRPr>
          </a:p>
        </p:txBody>
      </p:sp>
      <p:sp>
        <p:nvSpPr>
          <p:cNvPr id="5" name="テキスト ボックス 4">
            <a:extLst>
              <a:ext uri="{FF2B5EF4-FFF2-40B4-BE49-F238E27FC236}">
                <a16:creationId xmlns:a16="http://schemas.microsoft.com/office/drawing/2014/main" id="{EA7C3CFD-C393-4247-9214-35A2C1CF0A91}"/>
              </a:ext>
            </a:extLst>
          </p:cNvPr>
          <p:cNvSpPr txBox="1"/>
          <p:nvPr/>
        </p:nvSpPr>
        <p:spPr>
          <a:xfrm>
            <a:off x="506636" y="1145386"/>
            <a:ext cx="1250663" cy="275781"/>
          </a:xfrm>
          <a:prstGeom prst="rect">
            <a:avLst/>
          </a:prstGeom>
          <a:noFill/>
        </p:spPr>
        <p:txBody>
          <a:bodyPr wrap="none" rtlCol="0">
            <a:spAutoFit/>
          </a:bodyPr>
          <a:lstStyle/>
          <a:p>
            <a:r>
              <a:rPr lang="ja-JP" altLang="en-US" sz="1192" dirty="0">
                <a:solidFill>
                  <a:srgbClr val="00B0F0"/>
                </a:solidFill>
                <a:latin typeface="游ゴシック" panose="020B0400000000000000" pitchFamily="50" charset="-128"/>
                <a:ea typeface="游ゴシック" panose="020B0400000000000000" pitchFamily="50" charset="-128"/>
              </a:rPr>
              <a:t>アイヌ語の地名</a:t>
            </a:r>
            <a:endParaRPr lang="en-US" altLang="ja-JP" sz="1192" dirty="0">
              <a:solidFill>
                <a:srgbClr val="00B0F0"/>
              </a:solidFill>
              <a:latin typeface="游ゴシック" panose="020B0400000000000000" pitchFamily="50" charset="-128"/>
              <a:ea typeface="游ゴシック" panose="020B0400000000000000" pitchFamily="50" charset="-128"/>
            </a:endParaRPr>
          </a:p>
        </p:txBody>
      </p:sp>
      <p:sp>
        <p:nvSpPr>
          <p:cNvPr id="6" name="テキスト ボックス 5">
            <a:extLst>
              <a:ext uri="{FF2B5EF4-FFF2-40B4-BE49-F238E27FC236}">
                <a16:creationId xmlns:a16="http://schemas.microsoft.com/office/drawing/2014/main" id="{13D4C1EB-68FC-4662-B338-7BD530701B57}"/>
              </a:ext>
            </a:extLst>
          </p:cNvPr>
          <p:cNvSpPr txBox="1"/>
          <p:nvPr/>
        </p:nvSpPr>
        <p:spPr>
          <a:xfrm>
            <a:off x="506636" y="1441823"/>
            <a:ext cx="6300440" cy="430887"/>
          </a:xfrm>
          <a:prstGeom prst="rect">
            <a:avLst/>
          </a:prstGeom>
          <a:noFill/>
        </p:spPr>
        <p:txBody>
          <a:bodyPr wrap="square" rtlCol="0">
            <a:spAutoFit/>
          </a:bodyPr>
          <a:lstStyle/>
          <a:p>
            <a:r>
              <a:rPr lang="ja-JP" altLang="en-US" sz="2200" b="1" dirty="0">
                <a:solidFill>
                  <a:schemeClr val="accent1"/>
                </a:solidFill>
                <a:latin typeface="游ゴシック" panose="020B0400000000000000" pitchFamily="50" charset="-128"/>
                <a:ea typeface="游ゴシック" panose="020B0400000000000000" pitchFamily="50" charset="-128"/>
              </a:rPr>
              <a:t>地名を読み解くと、かつての姿がわかる！</a:t>
            </a:r>
            <a:endParaRPr lang="en-US" altLang="ja-JP" sz="2200" b="1" dirty="0">
              <a:solidFill>
                <a:schemeClr val="accent1"/>
              </a:solidFill>
              <a:latin typeface="游ゴシック" panose="020B0400000000000000" pitchFamily="50" charset="-128"/>
              <a:ea typeface="游ゴシック" panose="020B0400000000000000" pitchFamily="50" charset="-128"/>
            </a:endParaRPr>
          </a:p>
        </p:txBody>
      </p:sp>
      <p:sp>
        <p:nvSpPr>
          <p:cNvPr id="7" name="テキスト ボックス 6">
            <a:extLst>
              <a:ext uri="{FF2B5EF4-FFF2-40B4-BE49-F238E27FC236}">
                <a16:creationId xmlns:a16="http://schemas.microsoft.com/office/drawing/2014/main" id="{F7D7BE8A-8D48-40FB-9CA4-8C4EC8C8E55B}"/>
              </a:ext>
            </a:extLst>
          </p:cNvPr>
          <p:cNvSpPr txBox="1"/>
          <p:nvPr/>
        </p:nvSpPr>
        <p:spPr>
          <a:xfrm>
            <a:off x="506636" y="1960464"/>
            <a:ext cx="2749471" cy="707886"/>
          </a:xfrm>
          <a:prstGeom prst="rect">
            <a:avLst/>
          </a:prstGeom>
          <a:noFill/>
        </p:spPr>
        <p:txBody>
          <a:bodyPr wrap="none" rtlCol="0">
            <a:spAutoFit/>
          </a:bodyPr>
          <a:lstStyle/>
          <a:p>
            <a:r>
              <a:rPr lang="ja-JP" altLang="en-US" sz="2000" b="1" dirty="0">
                <a:latin typeface="游ゴシック" panose="020B0400000000000000" pitchFamily="50" charset="-128"/>
                <a:ea typeface="游ゴシック" panose="020B0400000000000000" pitchFamily="50" charset="-128"/>
              </a:rPr>
              <a:t>なぜ北海道には読み</a:t>
            </a:r>
            <a:endParaRPr lang="en-US" altLang="ja-JP" sz="2000" b="1" dirty="0">
              <a:latin typeface="游ゴシック" panose="020B0400000000000000" pitchFamily="50" charset="-128"/>
              <a:ea typeface="游ゴシック" panose="020B0400000000000000" pitchFamily="50" charset="-128"/>
            </a:endParaRPr>
          </a:p>
          <a:p>
            <a:r>
              <a:rPr lang="ja-JP" altLang="en-US" sz="2000" b="1" dirty="0">
                <a:latin typeface="游ゴシック" panose="020B0400000000000000" pitchFamily="50" charset="-128"/>
                <a:ea typeface="游ゴシック" panose="020B0400000000000000" pitchFamily="50" charset="-128"/>
              </a:rPr>
              <a:t>にくい地名が多いのか</a:t>
            </a:r>
            <a:endParaRPr lang="en-US" altLang="ja-JP" sz="2000" b="1" dirty="0">
              <a:latin typeface="游ゴシック" panose="020B0400000000000000" pitchFamily="50" charset="-128"/>
              <a:ea typeface="游ゴシック" panose="020B0400000000000000" pitchFamily="50" charset="-128"/>
            </a:endParaRPr>
          </a:p>
        </p:txBody>
      </p:sp>
      <p:sp>
        <p:nvSpPr>
          <p:cNvPr id="8" name="テキスト ボックス 7">
            <a:extLst>
              <a:ext uri="{FF2B5EF4-FFF2-40B4-BE49-F238E27FC236}">
                <a16:creationId xmlns:a16="http://schemas.microsoft.com/office/drawing/2014/main" id="{302FC634-6568-47C1-B43E-570FD3BEEEA4}"/>
              </a:ext>
            </a:extLst>
          </p:cNvPr>
          <p:cNvSpPr txBox="1"/>
          <p:nvPr/>
        </p:nvSpPr>
        <p:spPr>
          <a:xfrm>
            <a:off x="506636" y="2702836"/>
            <a:ext cx="3078212" cy="1831271"/>
          </a:xfrm>
          <a:prstGeom prst="rect">
            <a:avLst/>
          </a:prstGeom>
          <a:noFill/>
        </p:spPr>
        <p:txBody>
          <a:bodyPr wrap="square" rtlCol="0">
            <a:spAutoFit/>
          </a:bodyPr>
          <a:lstStyle/>
          <a:p>
            <a:pPr>
              <a:spcBef>
                <a:spcPts val="217"/>
              </a:spcBef>
            </a:pPr>
            <a:r>
              <a:rPr lang="ja-JP" altLang="en-US" sz="980" dirty="0">
                <a:latin typeface="游ゴシック" panose="020B0400000000000000" pitchFamily="50" charset="-128"/>
                <a:ea typeface="游ゴシック" panose="020B0400000000000000" pitchFamily="50" charset="-128"/>
              </a:rPr>
              <a:t>北海道の地名は、その成り立ちによって「アイヌ語</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地名の音に漢字やカタカナを当てはめたもの（釧路、</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小樽など）」「アイヌ語地名の意味に合った漢字を</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使ったもの（滝川、浜中など）」「アイヌの人たち</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が呼んだ地名とは関係のないもの（函館、千歳な</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ど）」の</a:t>
            </a:r>
            <a:r>
              <a:rPr lang="en-US" altLang="ja-JP" sz="980" dirty="0">
                <a:latin typeface="游ゴシック" panose="020B0400000000000000" pitchFamily="50" charset="-128"/>
                <a:ea typeface="游ゴシック" panose="020B0400000000000000" pitchFamily="50" charset="-128"/>
              </a:rPr>
              <a:t>3</a:t>
            </a:r>
            <a:r>
              <a:rPr lang="ja-JP" altLang="en-US" sz="980" dirty="0">
                <a:latin typeface="游ゴシック" panose="020B0400000000000000" pitchFamily="50" charset="-128"/>
                <a:ea typeface="游ゴシック" panose="020B0400000000000000" pitchFamily="50" charset="-128"/>
              </a:rPr>
              <a:t>つに大きく分類できます。もともとのア</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イヌ語の地名は、地形の特徴や土地の産物、そこで</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よく行われることなどから名付けられました。北海</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道の市町村名の約</a:t>
            </a:r>
            <a:r>
              <a:rPr lang="en-US" altLang="ja-JP" sz="980" dirty="0">
                <a:latin typeface="游ゴシック" panose="020B0400000000000000" pitchFamily="50" charset="-128"/>
                <a:ea typeface="游ゴシック" panose="020B0400000000000000" pitchFamily="50" charset="-128"/>
              </a:rPr>
              <a:t>8</a:t>
            </a:r>
            <a:r>
              <a:rPr lang="ja-JP" altLang="en-US" sz="980" dirty="0">
                <a:latin typeface="游ゴシック" panose="020B0400000000000000" pitchFamily="50" charset="-128"/>
                <a:ea typeface="游ゴシック" panose="020B0400000000000000" pitchFamily="50" charset="-128"/>
              </a:rPr>
              <a:t>割はアイヌ語に由来するもので</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す。</a:t>
            </a:r>
            <a:endParaRPr lang="en-US" altLang="ja-JP" sz="980" dirty="0">
              <a:latin typeface="游ゴシック" panose="020B0400000000000000" pitchFamily="50" charset="-128"/>
              <a:ea typeface="游ゴシック" panose="020B0400000000000000" pitchFamily="50" charset="-128"/>
            </a:endParaRPr>
          </a:p>
        </p:txBody>
      </p:sp>
      <p:sp>
        <p:nvSpPr>
          <p:cNvPr id="9" name="テキスト ボックス 8">
            <a:extLst>
              <a:ext uri="{FF2B5EF4-FFF2-40B4-BE49-F238E27FC236}">
                <a16:creationId xmlns:a16="http://schemas.microsoft.com/office/drawing/2014/main" id="{3A175E0F-74EB-4DBC-8728-2DA5708D93F5}"/>
              </a:ext>
            </a:extLst>
          </p:cNvPr>
          <p:cNvSpPr txBox="1"/>
          <p:nvPr/>
        </p:nvSpPr>
        <p:spPr>
          <a:xfrm>
            <a:off x="3728864" y="1960464"/>
            <a:ext cx="3262432" cy="707886"/>
          </a:xfrm>
          <a:prstGeom prst="rect">
            <a:avLst/>
          </a:prstGeom>
          <a:noFill/>
        </p:spPr>
        <p:txBody>
          <a:bodyPr wrap="none" rtlCol="0">
            <a:spAutoFit/>
          </a:bodyPr>
          <a:lstStyle/>
          <a:p>
            <a:r>
              <a:rPr lang="ja-JP" altLang="en-US" sz="2000" b="1" dirty="0">
                <a:latin typeface="游ゴシック" panose="020B0400000000000000" pitchFamily="50" charset="-128"/>
                <a:ea typeface="游ゴシック" panose="020B0400000000000000" pitchFamily="50" charset="-128"/>
              </a:rPr>
              <a:t>地名からアイヌの人に</a:t>
            </a:r>
            <a:endParaRPr lang="en-US" altLang="ja-JP" sz="2000" b="1" dirty="0">
              <a:latin typeface="游ゴシック" panose="020B0400000000000000" pitchFamily="50" charset="-128"/>
              <a:ea typeface="游ゴシック" panose="020B0400000000000000" pitchFamily="50" charset="-128"/>
            </a:endParaRPr>
          </a:p>
          <a:p>
            <a:r>
              <a:rPr lang="ja-JP" altLang="en-US" sz="2000" b="1" dirty="0">
                <a:latin typeface="游ゴシック" panose="020B0400000000000000" pitchFamily="50" charset="-128"/>
                <a:ea typeface="游ゴシック" panose="020B0400000000000000" pitchFamily="50" charset="-128"/>
              </a:rPr>
              <a:t>とって大切なものが見える</a:t>
            </a:r>
            <a:endParaRPr lang="en-US" altLang="ja-JP" sz="2000" b="1" dirty="0">
              <a:latin typeface="游ゴシック" panose="020B0400000000000000" pitchFamily="50" charset="-128"/>
              <a:ea typeface="游ゴシック" panose="020B0400000000000000" pitchFamily="50" charset="-128"/>
            </a:endParaRPr>
          </a:p>
        </p:txBody>
      </p:sp>
      <p:sp>
        <p:nvSpPr>
          <p:cNvPr id="10" name="テキスト ボックス 9">
            <a:extLst>
              <a:ext uri="{FF2B5EF4-FFF2-40B4-BE49-F238E27FC236}">
                <a16:creationId xmlns:a16="http://schemas.microsoft.com/office/drawing/2014/main" id="{063F81C9-0E8C-4914-BD01-1B249A002901}"/>
              </a:ext>
            </a:extLst>
          </p:cNvPr>
          <p:cNvSpPr txBox="1"/>
          <p:nvPr/>
        </p:nvSpPr>
        <p:spPr>
          <a:xfrm>
            <a:off x="3728864" y="2702836"/>
            <a:ext cx="3078212" cy="1654812"/>
          </a:xfrm>
          <a:prstGeom prst="rect">
            <a:avLst/>
          </a:prstGeom>
          <a:noFill/>
        </p:spPr>
        <p:txBody>
          <a:bodyPr wrap="square" rtlCol="0">
            <a:spAutoFit/>
          </a:bodyPr>
          <a:lstStyle/>
          <a:p>
            <a:pPr>
              <a:spcBef>
                <a:spcPts val="217"/>
              </a:spcBef>
            </a:pPr>
            <a:r>
              <a:rPr lang="ja-JP" altLang="en-US" sz="980" dirty="0">
                <a:latin typeface="游ゴシック" panose="020B0400000000000000" pitchFamily="50" charset="-128"/>
                <a:ea typeface="游ゴシック" panose="020B0400000000000000" pitchFamily="50" charset="-128"/>
              </a:rPr>
              <a:t>アイヌ語の地名からは、当時の人々の生活がわかり</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ます。たとえば「札幌」という地名は、市内を流れ</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る豊平川を「（サト（乾く）ポロ（大きい）ペッ</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（川））」と呼んだことに由来すると言われていま</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す。北海道には、「登別」「紋別」「稚内」「神恵</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内」など、アイヌ語で川を意味する「ペッ」「ナ</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イ」が含まれる（漢字では「別」「内」を充てた）</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地名が多く見られることから、アイヌの人々の暮ら</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しに川が密接に関わっていたことが推測できます。</a:t>
            </a:r>
          </a:p>
        </p:txBody>
      </p:sp>
      <p:sp>
        <p:nvSpPr>
          <p:cNvPr id="11" name="テキスト ボックス 10">
            <a:extLst>
              <a:ext uri="{FF2B5EF4-FFF2-40B4-BE49-F238E27FC236}">
                <a16:creationId xmlns:a16="http://schemas.microsoft.com/office/drawing/2014/main" id="{B10688C0-34E9-4FF8-ABBE-5A66752548E0}"/>
              </a:ext>
            </a:extLst>
          </p:cNvPr>
          <p:cNvSpPr txBox="1"/>
          <p:nvPr/>
        </p:nvSpPr>
        <p:spPr>
          <a:xfrm>
            <a:off x="506636" y="5165141"/>
            <a:ext cx="3496470" cy="308995"/>
          </a:xfrm>
          <a:prstGeom prst="rect">
            <a:avLst/>
          </a:prstGeom>
          <a:noFill/>
        </p:spPr>
        <p:txBody>
          <a:bodyPr wrap="none" rtlCol="0">
            <a:spAutoFit/>
          </a:bodyPr>
          <a:lstStyle/>
          <a:p>
            <a:r>
              <a:rPr lang="ja-JP" altLang="en-US" sz="1408" dirty="0">
                <a:solidFill>
                  <a:srgbClr val="00B0F0"/>
                </a:solidFill>
                <a:latin typeface="游ゴシック" panose="020B0400000000000000" pitchFamily="50" charset="-128"/>
                <a:ea typeface="游ゴシック" panose="020B0400000000000000" pitchFamily="50" charset="-128"/>
              </a:rPr>
              <a:t> 消滅危機度が「極めて深刻」なアイヌ語</a:t>
            </a:r>
            <a:endParaRPr lang="en-US" altLang="ja-JP" sz="1408" dirty="0">
              <a:solidFill>
                <a:srgbClr val="00B0F0"/>
              </a:solidFill>
              <a:latin typeface="游ゴシック" panose="020B0400000000000000" pitchFamily="50" charset="-128"/>
              <a:ea typeface="游ゴシック" panose="020B0400000000000000" pitchFamily="50" charset="-128"/>
            </a:endParaRPr>
          </a:p>
        </p:txBody>
      </p:sp>
      <p:sp>
        <p:nvSpPr>
          <p:cNvPr id="12" name="正方形/長方形 11">
            <a:extLst>
              <a:ext uri="{FF2B5EF4-FFF2-40B4-BE49-F238E27FC236}">
                <a16:creationId xmlns:a16="http://schemas.microsoft.com/office/drawing/2014/main" id="{59ACE413-9CC5-4CDF-A6EA-7FB517F29DB7}"/>
              </a:ext>
            </a:extLst>
          </p:cNvPr>
          <p:cNvSpPr/>
          <p:nvPr/>
        </p:nvSpPr>
        <p:spPr>
          <a:xfrm>
            <a:off x="628953" y="5474136"/>
            <a:ext cx="6038177" cy="596061"/>
          </a:xfrm>
          <a:prstGeom prst="rect">
            <a:avLst/>
          </a:prstGeom>
        </p:spPr>
        <p:txBody>
          <a:bodyPr wrap="square">
            <a:spAutoFit/>
          </a:bodyPr>
          <a:lstStyle/>
          <a:p>
            <a:pPr>
              <a:spcBef>
                <a:spcPts val="217"/>
              </a:spcBef>
            </a:pPr>
            <a:r>
              <a:rPr lang="ja-JP" altLang="en-US" sz="980" dirty="0">
                <a:latin typeface="游ゴシック" panose="020B0400000000000000" pitchFamily="50" charset="-128"/>
                <a:ea typeface="游ゴシック" panose="020B0400000000000000" pitchFamily="50" charset="-128"/>
              </a:rPr>
              <a:t>世界に現存する言語の半数は、今後</a:t>
            </a:r>
            <a:r>
              <a:rPr lang="en-US" altLang="ja-JP" sz="980" dirty="0">
                <a:latin typeface="游ゴシック" panose="020B0400000000000000" pitchFamily="50" charset="-128"/>
                <a:ea typeface="游ゴシック" panose="020B0400000000000000" pitchFamily="50" charset="-128"/>
              </a:rPr>
              <a:t>100</a:t>
            </a:r>
            <a:r>
              <a:rPr lang="ja-JP" altLang="en-US" sz="980" dirty="0">
                <a:latin typeface="游ゴシック" panose="020B0400000000000000" pitchFamily="50" charset="-128"/>
                <a:ea typeface="游ゴシック" panose="020B0400000000000000" pitchFamily="50" charset="-128"/>
              </a:rPr>
              <a:t>年以内に消滅すると予想されています。ユネスコによる「消滅危</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機言語の一覧」では、世界で約</a:t>
            </a:r>
            <a:r>
              <a:rPr lang="en-US" altLang="ja-JP" sz="980" dirty="0">
                <a:latin typeface="游ゴシック" panose="020B0400000000000000" pitchFamily="50" charset="-128"/>
                <a:ea typeface="游ゴシック" panose="020B0400000000000000" pitchFamily="50" charset="-128"/>
              </a:rPr>
              <a:t>2500</a:t>
            </a:r>
            <a:r>
              <a:rPr lang="ja-JP" altLang="en-US" sz="980" dirty="0">
                <a:latin typeface="游ゴシック" panose="020B0400000000000000" pitchFamily="50" charset="-128"/>
                <a:ea typeface="游ゴシック" panose="020B0400000000000000" pitchFamily="50" charset="-128"/>
              </a:rPr>
              <a:t>の言語が消滅の危機にあるとされ、その中にはアイヌ語も含まれてい</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ます。言語の消滅はなぜ起こるのでしょう。また、言語が消滅することはなぜ問題なのでしょうか？</a:t>
            </a:r>
          </a:p>
        </p:txBody>
      </p:sp>
      <p:sp>
        <p:nvSpPr>
          <p:cNvPr id="13" name="テキスト ボックス 12">
            <a:extLst>
              <a:ext uri="{FF2B5EF4-FFF2-40B4-BE49-F238E27FC236}">
                <a16:creationId xmlns:a16="http://schemas.microsoft.com/office/drawing/2014/main" id="{77A1D817-BFB5-4287-BDE7-AD74A41A38DF}"/>
              </a:ext>
            </a:extLst>
          </p:cNvPr>
          <p:cNvSpPr txBox="1"/>
          <p:nvPr/>
        </p:nvSpPr>
        <p:spPr>
          <a:xfrm>
            <a:off x="7062237" y="5582039"/>
            <a:ext cx="2326278" cy="844911"/>
          </a:xfrm>
          <a:prstGeom prst="rect">
            <a:avLst/>
          </a:prstGeom>
          <a:noFill/>
        </p:spPr>
        <p:txBody>
          <a:bodyPr wrap="none" rtlCol="0">
            <a:spAutoFit/>
          </a:bodyPr>
          <a:lstStyle/>
          <a:p>
            <a:r>
              <a:rPr lang="en-US" altLang="ja-JP" sz="867" dirty="0">
                <a:latin typeface="游ゴシック" panose="020B0400000000000000" pitchFamily="50" charset="-128"/>
                <a:ea typeface="游ゴシック" panose="020B0400000000000000" pitchFamily="50" charset="-128"/>
              </a:rPr>
              <a:t>《</a:t>
            </a:r>
            <a:r>
              <a:rPr lang="ja-JP" altLang="en-US" sz="867" dirty="0">
                <a:latin typeface="游ゴシック" panose="020B0400000000000000" pitchFamily="50" charset="-128"/>
                <a:ea typeface="游ゴシック" panose="020B0400000000000000" pitchFamily="50" charset="-128"/>
              </a:rPr>
              <a:t>事前学習 参考</a:t>
            </a:r>
            <a:r>
              <a:rPr lang="en-US" altLang="ja-JP" sz="867" dirty="0">
                <a:latin typeface="游ゴシック" panose="020B0400000000000000" pitchFamily="50" charset="-128"/>
                <a:ea typeface="游ゴシック" panose="020B0400000000000000" pitchFamily="50" charset="-128"/>
              </a:rPr>
              <a:t>URL》</a:t>
            </a:r>
          </a:p>
          <a:p>
            <a:endParaRPr lang="en-US" altLang="ja-JP" sz="325" dirty="0">
              <a:latin typeface="游ゴシック" panose="020B0400000000000000" pitchFamily="50" charset="-128"/>
              <a:ea typeface="游ゴシック" panose="020B0400000000000000" pitchFamily="50" charset="-128"/>
            </a:endParaRPr>
          </a:p>
          <a:p>
            <a:pPr>
              <a:spcBef>
                <a:spcPts val="217"/>
              </a:spcBef>
            </a:pPr>
            <a:r>
              <a:rPr lang="ja-JP" altLang="en-US" sz="758" dirty="0">
                <a:solidFill>
                  <a:schemeClr val="accent1"/>
                </a:solidFill>
                <a:latin typeface="游ゴシック" panose="020B0400000000000000" pitchFamily="50" charset="-128"/>
                <a:ea typeface="游ゴシック" panose="020B0400000000000000" pitchFamily="50" charset="-128"/>
              </a:rPr>
              <a:t>●</a:t>
            </a:r>
            <a:r>
              <a:rPr lang="ja-JP" altLang="en-US" sz="758" dirty="0">
                <a:latin typeface="游ゴシック" panose="020B0400000000000000" pitchFamily="50" charset="-128"/>
                <a:ea typeface="游ゴシック" panose="020B0400000000000000" pitchFamily="50" charset="-128"/>
              </a:rPr>
              <a:t>公益社団法人北海道アイヌ協会</a:t>
            </a:r>
          </a:p>
          <a:p>
            <a:pPr>
              <a:spcBef>
                <a:spcPts val="217"/>
              </a:spcBef>
            </a:pPr>
            <a:r>
              <a:rPr lang="en-US" altLang="ja-JP" sz="758" dirty="0">
                <a:latin typeface="游ゴシック" panose="020B0400000000000000" pitchFamily="50" charset="-128"/>
                <a:ea typeface="游ゴシック" panose="020B0400000000000000" pitchFamily="50" charset="-128"/>
              </a:rPr>
              <a:t>www.ainu-assn.or.jp/ainupeople/history.html</a:t>
            </a:r>
          </a:p>
          <a:p>
            <a:pPr>
              <a:spcBef>
                <a:spcPts val="217"/>
              </a:spcBef>
            </a:pPr>
            <a:r>
              <a:rPr lang="ja-JP" altLang="en-US" sz="758" dirty="0">
                <a:solidFill>
                  <a:schemeClr val="accent1"/>
                </a:solidFill>
                <a:latin typeface="游ゴシック" panose="020B0400000000000000" pitchFamily="50" charset="-128"/>
                <a:ea typeface="游ゴシック" panose="020B0400000000000000" pitchFamily="50" charset="-128"/>
              </a:rPr>
              <a:t>●</a:t>
            </a:r>
            <a:r>
              <a:rPr lang="ja-JP" altLang="en-US" sz="758" dirty="0">
                <a:latin typeface="游ゴシック" panose="020B0400000000000000" pitchFamily="50" charset="-128"/>
                <a:ea typeface="游ゴシック" panose="020B0400000000000000" pitchFamily="50" charset="-128"/>
              </a:rPr>
              <a:t>北海道環境生活部アイヌ政策推進室</a:t>
            </a:r>
          </a:p>
          <a:p>
            <a:pPr>
              <a:spcBef>
                <a:spcPts val="217"/>
              </a:spcBef>
            </a:pPr>
            <a:r>
              <a:rPr lang="en-US" altLang="ja-JP" sz="758" dirty="0">
                <a:latin typeface="游ゴシック" panose="020B0400000000000000" pitchFamily="50" charset="-128"/>
                <a:ea typeface="游ゴシック" panose="020B0400000000000000" pitchFamily="50" charset="-128"/>
              </a:rPr>
              <a:t>www.pref.hokkaido.lg.jp/ks/ass/new_timei.htm</a:t>
            </a:r>
          </a:p>
        </p:txBody>
      </p:sp>
      <p:pic>
        <p:nvPicPr>
          <p:cNvPr id="14" name="図 13">
            <a:extLst>
              <a:ext uri="{FF2B5EF4-FFF2-40B4-BE49-F238E27FC236}">
                <a16:creationId xmlns:a16="http://schemas.microsoft.com/office/drawing/2014/main" id="{596F8F30-46AC-481F-A78C-587A771878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77373" y="1570549"/>
            <a:ext cx="2297131" cy="1500066"/>
          </a:xfrm>
          <a:prstGeom prst="rect">
            <a:avLst/>
          </a:prstGeom>
        </p:spPr>
      </p:pic>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0087" y="3431427"/>
            <a:ext cx="2290451" cy="1495178"/>
          </a:xfrm>
          <a:prstGeom prst="rect">
            <a:avLst/>
          </a:prstGeom>
          <a:ln>
            <a:solidFill>
              <a:schemeClr val="bg1">
                <a:lumMod val="85000"/>
              </a:schemeClr>
            </a:solidFill>
          </a:ln>
        </p:spPr>
      </p:pic>
    </p:spTree>
    <p:extLst>
      <p:ext uri="{BB962C8B-B14F-4D97-AF65-F5344CB8AC3E}">
        <p14:creationId xmlns:p14="http://schemas.microsoft.com/office/powerpoint/2010/main" val="2490922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7C80"/>
        </a:solidFill>
        <a:effectLst/>
      </p:bgPr>
    </p:bg>
    <p:spTree>
      <p:nvGrpSpPr>
        <p:cNvPr id="1" name=""/>
        <p:cNvGrpSpPr/>
        <p:nvPr/>
      </p:nvGrpSpPr>
      <p:grpSpPr>
        <a:xfrm>
          <a:off x="0" y="0"/>
          <a:ext cx="0" cy="0"/>
          <a:chOff x="0" y="0"/>
          <a:chExt cx="0" cy="0"/>
        </a:xfrm>
      </p:grpSpPr>
      <p:sp>
        <p:nvSpPr>
          <p:cNvPr id="2" name="正方形/長方形 1"/>
          <p:cNvSpPr/>
          <p:nvPr/>
        </p:nvSpPr>
        <p:spPr>
          <a:xfrm>
            <a:off x="5811891" y="-2434"/>
            <a:ext cx="4088904" cy="6860434"/>
          </a:xfrm>
          <a:prstGeom prst="rect">
            <a:avLst/>
          </a:prstGeom>
          <a:solidFill>
            <a:srgbClr val="FF6699"/>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2000" b="1" dirty="0">
                <a:latin typeface="游ゴシック" panose="020B0400000000000000" pitchFamily="50" charset="-128"/>
                <a:ea typeface="游ゴシック" panose="020B0400000000000000" pitchFamily="50" charset="-128"/>
              </a:rPr>
              <a:t>　</a:t>
            </a:r>
            <a:endParaRPr kumimoji="1" lang="en-US" altLang="ja-JP" sz="2000" b="1" dirty="0">
              <a:latin typeface="游ゴシック" panose="020B0400000000000000" pitchFamily="50" charset="-128"/>
              <a:ea typeface="游ゴシック" panose="020B0400000000000000" pitchFamily="50" charset="-128"/>
            </a:endParaRPr>
          </a:p>
          <a:p>
            <a:endParaRPr lang="en-US" altLang="ja-JP" sz="2000" b="1" dirty="0">
              <a:latin typeface="游ゴシック" panose="020B0400000000000000" pitchFamily="50" charset="-128"/>
              <a:ea typeface="游ゴシック" panose="020B0400000000000000" pitchFamily="50" charset="-128"/>
            </a:endParaRPr>
          </a:p>
          <a:p>
            <a:endParaRPr kumimoji="1" lang="en-US" altLang="ja-JP" sz="2000" b="1" dirty="0">
              <a:latin typeface="游ゴシック" panose="020B0400000000000000" pitchFamily="50" charset="-128"/>
              <a:ea typeface="游ゴシック" panose="020B0400000000000000" pitchFamily="50" charset="-128"/>
            </a:endParaRPr>
          </a:p>
          <a:p>
            <a:r>
              <a:rPr lang="ja-JP" altLang="en-US" sz="2000" b="1" dirty="0">
                <a:latin typeface="游ゴシック" panose="020B0400000000000000" pitchFamily="50" charset="-128"/>
                <a:ea typeface="游ゴシック" panose="020B0400000000000000" pitchFamily="50" charset="-128"/>
              </a:rPr>
              <a:t>　■北方領土の概要</a:t>
            </a:r>
            <a:endParaRPr lang="en-US" altLang="ja-JP" sz="2000" b="1" dirty="0">
              <a:latin typeface="游ゴシック" panose="020B0400000000000000" pitchFamily="50" charset="-128"/>
              <a:ea typeface="游ゴシック" panose="020B0400000000000000" pitchFamily="50" charset="-128"/>
            </a:endParaRPr>
          </a:p>
          <a:p>
            <a:endParaRPr kumimoji="1" lang="en-US" altLang="ja-JP" sz="2000" b="1" dirty="0">
              <a:latin typeface="游ゴシック" panose="020B0400000000000000" pitchFamily="50" charset="-128"/>
              <a:ea typeface="游ゴシック" panose="020B0400000000000000" pitchFamily="50" charset="-128"/>
            </a:endParaRPr>
          </a:p>
          <a:p>
            <a:endParaRPr kumimoji="1" lang="en-US" altLang="ja-JP" sz="2000" b="1" dirty="0">
              <a:latin typeface="游ゴシック" panose="020B0400000000000000" pitchFamily="50" charset="-128"/>
              <a:ea typeface="游ゴシック" panose="020B0400000000000000" pitchFamily="50" charset="-128"/>
            </a:endParaRPr>
          </a:p>
          <a:p>
            <a:endParaRPr lang="en-US" altLang="ja-JP" sz="2000" b="1" dirty="0">
              <a:latin typeface="游ゴシック" panose="020B0400000000000000" pitchFamily="50" charset="-128"/>
              <a:ea typeface="游ゴシック" panose="020B0400000000000000" pitchFamily="50" charset="-128"/>
            </a:endParaRPr>
          </a:p>
          <a:p>
            <a:r>
              <a:rPr kumimoji="1" lang="ja-JP" altLang="en-US" sz="2000" b="1" dirty="0">
                <a:latin typeface="游ゴシック" panose="020B0400000000000000" pitchFamily="50" charset="-128"/>
                <a:ea typeface="游ゴシック" panose="020B0400000000000000" pitchFamily="50" charset="-128"/>
              </a:rPr>
              <a:t>　</a:t>
            </a:r>
          </a:p>
        </p:txBody>
      </p:sp>
      <p:sp>
        <p:nvSpPr>
          <p:cNvPr id="3" name="テキスト ボックス 2"/>
          <p:cNvSpPr txBox="1"/>
          <p:nvPr/>
        </p:nvSpPr>
        <p:spPr>
          <a:xfrm>
            <a:off x="344488" y="692696"/>
            <a:ext cx="3775393" cy="1169551"/>
          </a:xfrm>
          <a:prstGeom prst="rect">
            <a:avLst/>
          </a:prstGeom>
          <a:noFill/>
        </p:spPr>
        <p:txBody>
          <a:bodyPr wrap="none" rtlCol="0">
            <a:spAutoFit/>
          </a:bodyPr>
          <a:lstStyle/>
          <a:p>
            <a:r>
              <a:rPr lang="ja-JP" altLang="en-US" sz="7000" b="1" dirty="0">
                <a:solidFill>
                  <a:schemeClr val="bg1"/>
                </a:solidFill>
                <a:latin typeface="游ゴシック" panose="020B0400000000000000" pitchFamily="50" charset="-128"/>
                <a:ea typeface="游ゴシック" panose="020B0400000000000000" pitchFamily="50" charset="-128"/>
              </a:rPr>
              <a:t>北方領土</a:t>
            </a:r>
            <a:endParaRPr lang="en-US" altLang="ja-JP" sz="7000" b="1" dirty="0">
              <a:solidFill>
                <a:schemeClr val="bg1"/>
              </a:solidFill>
              <a:latin typeface="游ゴシック" panose="020B0400000000000000" pitchFamily="50" charset="-128"/>
              <a:ea typeface="游ゴシック" panose="020B0400000000000000" pitchFamily="50" charset="-128"/>
            </a:endParaRPr>
          </a:p>
        </p:txBody>
      </p:sp>
      <p:sp>
        <p:nvSpPr>
          <p:cNvPr id="4" name="テキスト ボックス 3"/>
          <p:cNvSpPr txBox="1"/>
          <p:nvPr/>
        </p:nvSpPr>
        <p:spPr>
          <a:xfrm>
            <a:off x="344488" y="3284984"/>
            <a:ext cx="5081840" cy="3335721"/>
          </a:xfrm>
          <a:prstGeom prst="rect">
            <a:avLst/>
          </a:prstGeom>
          <a:noFill/>
        </p:spPr>
        <p:txBody>
          <a:bodyPr wrap="square" rtlCol="0">
            <a:spAutoFit/>
          </a:bodyPr>
          <a:lstStyle/>
          <a:p>
            <a:pPr>
              <a:spcBef>
                <a:spcPts val="217"/>
              </a:spcBef>
            </a:pPr>
            <a:r>
              <a:rPr lang="ja-JP" altLang="en-US" sz="1083" dirty="0">
                <a:solidFill>
                  <a:schemeClr val="bg1"/>
                </a:solidFill>
                <a:latin typeface="游ゴシック" panose="020B0400000000000000" pitchFamily="50" charset="-128"/>
                <a:ea typeface="游ゴシック" panose="020B0400000000000000" pitchFamily="50" charset="-128"/>
              </a:rPr>
              <a:t>領土問題とは、ある地域がどの国家の領域に属するかをめぐる国家間の争いの</a:t>
            </a:r>
            <a:endParaRPr lang="en-US" altLang="ja-JP" sz="1083" dirty="0">
              <a:solidFill>
                <a:schemeClr val="bg1"/>
              </a:solidFill>
              <a:latin typeface="游ゴシック" panose="020B0400000000000000" pitchFamily="50" charset="-128"/>
              <a:ea typeface="游ゴシック" panose="020B0400000000000000" pitchFamily="50" charset="-128"/>
            </a:endParaRPr>
          </a:p>
          <a:p>
            <a:pPr>
              <a:spcBef>
                <a:spcPts val="217"/>
              </a:spcBef>
            </a:pPr>
            <a:r>
              <a:rPr lang="ja-JP" altLang="en-US" sz="1083" dirty="0">
                <a:solidFill>
                  <a:schemeClr val="bg1"/>
                </a:solidFill>
                <a:latin typeface="游ゴシック" panose="020B0400000000000000" pitchFamily="50" charset="-128"/>
                <a:ea typeface="游ゴシック" panose="020B0400000000000000" pitchFamily="50" charset="-128"/>
              </a:rPr>
              <a:t>ことです。領土問題は世界中にありますが、隣国同士の領土争い、資源の権益</a:t>
            </a:r>
            <a:endParaRPr lang="en-US" altLang="ja-JP" sz="1083" dirty="0">
              <a:solidFill>
                <a:schemeClr val="bg1"/>
              </a:solidFill>
              <a:latin typeface="游ゴシック" panose="020B0400000000000000" pitchFamily="50" charset="-128"/>
              <a:ea typeface="游ゴシック" panose="020B0400000000000000" pitchFamily="50" charset="-128"/>
            </a:endParaRPr>
          </a:p>
          <a:p>
            <a:pPr>
              <a:spcBef>
                <a:spcPts val="217"/>
              </a:spcBef>
            </a:pPr>
            <a:r>
              <a:rPr lang="ja-JP" altLang="en-US" sz="1083" dirty="0">
                <a:solidFill>
                  <a:schemeClr val="bg1"/>
                </a:solidFill>
                <a:latin typeface="游ゴシック" panose="020B0400000000000000" pitchFamily="50" charset="-128"/>
                <a:ea typeface="游ゴシック" panose="020B0400000000000000" pitchFamily="50" charset="-128"/>
              </a:rPr>
              <a:t>争い、また宗教や民族問題など、その背景は多種多様化です。日本でも、竹島</a:t>
            </a:r>
            <a:endParaRPr lang="en-US" altLang="ja-JP" sz="1083" dirty="0">
              <a:solidFill>
                <a:schemeClr val="bg1"/>
              </a:solidFill>
              <a:latin typeface="游ゴシック" panose="020B0400000000000000" pitchFamily="50" charset="-128"/>
              <a:ea typeface="游ゴシック" panose="020B0400000000000000" pitchFamily="50" charset="-128"/>
            </a:endParaRPr>
          </a:p>
          <a:p>
            <a:pPr>
              <a:spcBef>
                <a:spcPts val="217"/>
              </a:spcBef>
            </a:pPr>
            <a:r>
              <a:rPr lang="ja-JP" altLang="en-US" sz="1083" dirty="0">
                <a:solidFill>
                  <a:schemeClr val="bg1"/>
                </a:solidFill>
                <a:latin typeface="游ゴシック" panose="020B0400000000000000" pitchFamily="50" charset="-128"/>
                <a:ea typeface="游ゴシック" panose="020B0400000000000000" pitchFamily="50" charset="-128"/>
              </a:rPr>
              <a:t>や尖閣諸島など、日本海の島の領有権をめぐるニュースを耳にします。</a:t>
            </a:r>
          </a:p>
          <a:p>
            <a:pPr>
              <a:spcBef>
                <a:spcPts val="217"/>
              </a:spcBef>
            </a:pPr>
            <a:r>
              <a:rPr lang="ja-JP" altLang="en-US" sz="1083" dirty="0">
                <a:solidFill>
                  <a:schemeClr val="bg1"/>
                </a:solidFill>
                <a:latin typeface="游ゴシック" panose="020B0400000000000000" pitchFamily="50" charset="-128"/>
                <a:ea typeface="游ゴシック" panose="020B0400000000000000" pitchFamily="50" charset="-128"/>
              </a:rPr>
              <a:t>日本が抱える最大の領土問題が「北方領土」です。第二次世界大戦後に、ソ連</a:t>
            </a:r>
            <a:endParaRPr lang="en-US" altLang="ja-JP" sz="1083" dirty="0">
              <a:solidFill>
                <a:schemeClr val="bg1"/>
              </a:solidFill>
              <a:latin typeface="游ゴシック" panose="020B0400000000000000" pitchFamily="50" charset="-128"/>
              <a:ea typeface="游ゴシック" panose="020B0400000000000000" pitchFamily="50" charset="-128"/>
            </a:endParaRPr>
          </a:p>
          <a:p>
            <a:pPr>
              <a:spcBef>
                <a:spcPts val="217"/>
              </a:spcBef>
            </a:pPr>
            <a:r>
              <a:rPr lang="ja-JP" altLang="en-US" sz="1083" dirty="0">
                <a:solidFill>
                  <a:schemeClr val="bg1"/>
                </a:solidFill>
                <a:latin typeface="游ゴシック" panose="020B0400000000000000" pitchFamily="50" charset="-128"/>
                <a:ea typeface="游ゴシック" panose="020B0400000000000000" pitchFamily="50" charset="-128"/>
              </a:rPr>
              <a:t>（現在のロシア）が北海道東部の</a:t>
            </a:r>
            <a:r>
              <a:rPr lang="en-US" altLang="ja-JP" sz="1083" dirty="0">
                <a:solidFill>
                  <a:schemeClr val="bg1"/>
                </a:solidFill>
                <a:latin typeface="游ゴシック" panose="020B0400000000000000" pitchFamily="50" charset="-128"/>
                <a:ea typeface="游ゴシック" panose="020B0400000000000000" pitchFamily="50" charset="-128"/>
              </a:rPr>
              <a:t>4</a:t>
            </a:r>
            <a:r>
              <a:rPr lang="ja-JP" altLang="en-US" sz="1083" dirty="0">
                <a:solidFill>
                  <a:schemeClr val="bg1"/>
                </a:solidFill>
                <a:latin typeface="游ゴシック" panose="020B0400000000000000" pitchFamily="50" charset="-128"/>
                <a:ea typeface="游ゴシック" panose="020B0400000000000000" pitchFamily="50" charset="-128"/>
              </a:rPr>
              <a:t>つの島（北方四島）を法的根拠もなく占領</a:t>
            </a:r>
            <a:endParaRPr lang="en-US" altLang="ja-JP" sz="1083" dirty="0">
              <a:solidFill>
                <a:schemeClr val="bg1"/>
              </a:solidFill>
              <a:latin typeface="游ゴシック" panose="020B0400000000000000" pitchFamily="50" charset="-128"/>
              <a:ea typeface="游ゴシック" panose="020B0400000000000000" pitchFamily="50" charset="-128"/>
            </a:endParaRPr>
          </a:p>
          <a:p>
            <a:pPr>
              <a:spcBef>
                <a:spcPts val="217"/>
              </a:spcBef>
            </a:pPr>
            <a:r>
              <a:rPr lang="ja-JP" altLang="en-US" sz="1083" dirty="0">
                <a:solidFill>
                  <a:schemeClr val="bg1"/>
                </a:solidFill>
                <a:latin typeface="游ゴシック" panose="020B0400000000000000" pitchFamily="50" charset="-128"/>
                <a:ea typeface="游ゴシック" panose="020B0400000000000000" pitchFamily="50" charset="-128"/>
              </a:rPr>
              <a:t>し、</a:t>
            </a:r>
            <a:r>
              <a:rPr lang="en-US" altLang="ja-JP" sz="1083" dirty="0">
                <a:solidFill>
                  <a:schemeClr val="bg1"/>
                </a:solidFill>
                <a:latin typeface="游ゴシック" panose="020B0400000000000000" pitchFamily="50" charset="-128"/>
                <a:ea typeface="游ゴシック" panose="020B0400000000000000" pitchFamily="50" charset="-128"/>
              </a:rPr>
              <a:t>70</a:t>
            </a:r>
            <a:r>
              <a:rPr lang="ja-JP" altLang="en-US" sz="1083" dirty="0">
                <a:solidFill>
                  <a:schemeClr val="bg1"/>
                </a:solidFill>
                <a:latin typeface="游ゴシック" panose="020B0400000000000000" pitchFamily="50" charset="-128"/>
                <a:ea typeface="游ゴシック" panose="020B0400000000000000" pitchFamily="50" charset="-128"/>
              </a:rPr>
              <a:t>年以上経つ現在でもロシアが実効支配する状態が続いています。そこに</a:t>
            </a:r>
            <a:endParaRPr lang="en-US" altLang="ja-JP" sz="1083" dirty="0">
              <a:solidFill>
                <a:schemeClr val="bg1"/>
              </a:solidFill>
              <a:latin typeface="游ゴシック" panose="020B0400000000000000" pitchFamily="50" charset="-128"/>
              <a:ea typeface="游ゴシック" panose="020B0400000000000000" pitchFamily="50" charset="-128"/>
            </a:endParaRPr>
          </a:p>
          <a:p>
            <a:pPr>
              <a:spcBef>
                <a:spcPts val="217"/>
              </a:spcBef>
            </a:pPr>
            <a:r>
              <a:rPr lang="ja-JP" altLang="en-US" sz="1083" dirty="0">
                <a:solidFill>
                  <a:schemeClr val="bg1"/>
                </a:solidFill>
                <a:latin typeface="游ゴシック" panose="020B0400000000000000" pitchFamily="50" charset="-128"/>
                <a:ea typeface="游ゴシック" panose="020B0400000000000000" pitchFamily="50" charset="-128"/>
              </a:rPr>
              <a:t>暮らしていた日本人は強制的に退去させられ、以来、故郷である島に戻ること</a:t>
            </a:r>
            <a:endParaRPr lang="en-US" altLang="ja-JP" sz="1083" dirty="0">
              <a:solidFill>
                <a:schemeClr val="bg1"/>
              </a:solidFill>
              <a:latin typeface="游ゴシック" panose="020B0400000000000000" pitchFamily="50" charset="-128"/>
              <a:ea typeface="游ゴシック" panose="020B0400000000000000" pitchFamily="50" charset="-128"/>
            </a:endParaRPr>
          </a:p>
          <a:p>
            <a:pPr>
              <a:spcBef>
                <a:spcPts val="217"/>
              </a:spcBef>
            </a:pPr>
            <a:r>
              <a:rPr lang="ja-JP" altLang="en-US" sz="1083" dirty="0">
                <a:solidFill>
                  <a:schemeClr val="bg1"/>
                </a:solidFill>
                <a:latin typeface="游ゴシック" panose="020B0400000000000000" pitchFamily="50" charset="-128"/>
                <a:ea typeface="游ゴシック" panose="020B0400000000000000" pitchFamily="50" charset="-128"/>
              </a:rPr>
              <a:t>も、自由な行き来も制限されています。北方領土問題が存在するため、日露間</a:t>
            </a:r>
            <a:endParaRPr lang="en-US" altLang="ja-JP" sz="1083" dirty="0">
              <a:solidFill>
                <a:schemeClr val="bg1"/>
              </a:solidFill>
              <a:latin typeface="游ゴシック" panose="020B0400000000000000" pitchFamily="50" charset="-128"/>
              <a:ea typeface="游ゴシック" panose="020B0400000000000000" pitchFamily="50" charset="-128"/>
            </a:endParaRPr>
          </a:p>
          <a:p>
            <a:pPr>
              <a:spcBef>
                <a:spcPts val="217"/>
              </a:spcBef>
            </a:pPr>
            <a:r>
              <a:rPr lang="ja-JP" altLang="en-US" sz="1083" dirty="0">
                <a:solidFill>
                  <a:schemeClr val="bg1"/>
                </a:solidFill>
                <a:latin typeface="游ゴシック" panose="020B0400000000000000" pitchFamily="50" charset="-128"/>
                <a:ea typeface="游ゴシック" panose="020B0400000000000000" pitchFamily="50" charset="-128"/>
              </a:rPr>
              <a:t>では未だに平和条約が締結されていません。</a:t>
            </a:r>
          </a:p>
          <a:p>
            <a:pPr>
              <a:spcBef>
                <a:spcPts val="217"/>
              </a:spcBef>
            </a:pPr>
            <a:r>
              <a:rPr lang="ja-JP" altLang="en-US" sz="1083" dirty="0">
                <a:solidFill>
                  <a:schemeClr val="bg1"/>
                </a:solidFill>
                <a:latin typeface="游ゴシック" panose="020B0400000000000000" pitchFamily="50" charset="-128"/>
                <a:ea typeface="游ゴシック" panose="020B0400000000000000" pitchFamily="50" charset="-128"/>
              </a:rPr>
              <a:t>北方四島は日本固有の領土です。「北海道を見る」のページに、北海道の面積</a:t>
            </a:r>
            <a:endParaRPr lang="en-US" altLang="ja-JP" sz="1083" dirty="0">
              <a:solidFill>
                <a:schemeClr val="bg1"/>
              </a:solidFill>
              <a:latin typeface="游ゴシック" panose="020B0400000000000000" pitchFamily="50" charset="-128"/>
              <a:ea typeface="游ゴシック" panose="020B0400000000000000" pitchFamily="50" charset="-128"/>
            </a:endParaRPr>
          </a:p>
          <a:p>
            <a:pPr>
              <a:spcBef>
                <a:spcPts val="217"/>
              </a:spcBef>
            </a:pPr>
            <a:r>
              <a:rPr lang="ja-JP" altLang="en-US" sz="1083" dirty="0">
                <a:solidFill>
                  <a:schemeClr val="bg1"/>
                </a:solidFill>
                <a:latin typeface="游ゴシック" panose="020B0400000000000000" pitchFamily="50" charset="-128"/>
                <a:ea typeface="游ゴシック" panose="020B0400000000000000" pitchFamily="50" charset="-128"/>
              </a:rPr>
              <a:t>として「</a:t>
            </a:r>
            <a:r>
              <a:rPr lang="en-US" altLang="ja-JP" sz="1083" dirty="0">
                <a:solidFill>
                  <a:schemeClr val="bg1"/>
                </a:solidFill>
                <a:latin typeface="游ゴシック" panose="020B0400000000000000" pitchFamily="50" charset="-128"/>
                <a:ea typeface="游ゴシック" panose="020B0400000000000000" pitchFamily="50" charset="-128"/>
              </a:rPr>
              <a:t>83,454㎢</a:t>
            </a:r>
            <a:r>
              <a:rPr lang="ja-JP" altLang="en-US" sz="1083" dirty="0">
                <a:solidFill>
                  <a:schemeClr val="bg1"/>
                </a:solidFill>
                <a:latin typeface="游ゴシック" panose="020B0400000000000000" pitchFamily="50" charset="-128"/>
                <a:ea typeface="游ゴシック" panose="020B0400000000000000" pitchFamily="50" charset="-128"/>
              </a:rPr>
              <a:t>」という数字が出てきますが、この中にはもちろん北方四島</a:t>
            </a:r>
            <a:endParaRPr lang="en-US" altLang="ja-JP" sz="1083" dirty="0">
              <a:solidFill>
                <a:schemeClr val="bg1"/>
              </a:solidFill>
              <a:latin typeface="游ゴシック" panose="020B0400000000000000" pitchFamily="50" charset="-128"/>
              <a:ea typeface="游ゴシック" panose="020B0400000000000000" pitchFamily="50" charset="-128"/>
            </a:endParaRPr>
          </a:p>
          <a:p>
            <a:pPr>
              <a:spcBef>
                <a:spcPts val="217"/>
              </a:spcBef>
            </a:pPr>
            <a:r>
              <a:rPr lang="ja-JP" altLang="en-US" sz="1083" dirty="0">
                <a:solidFill>
                  <a:schemeClr val="bg1"/>
                </a:solidFill>
                <a:latin typeface="游ゴシック" panose="020B0400000000000000" pitchFamily="50" charset="-128"/>
                <a:ea typeface="游ゴシック" panose="020B0400000000000000" pitchFamily="50" charset="-128"/>
              </a:rPr>
              <a:t>が含まれています。</a:t>
            </a:r>
          </a:p>
          <a:p>
            <a:pPr>
              <a:spcBef>
                <a:spcPts val="217"/>
              </a:spcBef>
            </a:pPr>
            <a:r>
              <a:rPr lang="ja-JP" altLang="en-US" sz="1083" dirty="0">
                <a:solidFill>
                  <a:schemeClr val="bg1"/>
                </a:solidFill>
                <a:latin typeface="游ゴシック" panose="020B0400000000000000" pitchFamily="50" charset="-128"/>
                <a:ea typeface="游ゴシック" panose="020B0400000000000000" pitchFamily="50" charset="-128"/>
              </a:rPr>
              <a:t>問題発生以来、政府はロシアと粘り強い交渉を続けています。解決のためには、</a:t>
            </a:r>
            <a:endParaRPr lang="en-US" altLang="ja-JP" sz="1083" dirty="0">
              <a:solidFill>
                <a:schemeClr val="bg1"/>
              </a:solidFill>
              <a:latin typeface="游ゴシック" panose="020B0400000000000000" pitchFamily="50" charset="-128"/>
              <a:ea typeface="游ゴシック" panose="020B0400000000000000" pitchFamily="50" charset="-128"/>
            </a:endParaRPr>
          </a:p>
          <a:p>
            <a:pPr>
              <a:spcBef>
                <a:spcPts val="217"/>
              </a:spcBef>
            </a:pPr>
            <a:r>
              <a:rPr lang="ja-JP" altLang="en-US" sz="1083" dirty="0">
                <a:solidFill>
                  <a:schemeClr val="bg1"/>
                </a:solidFill>
                <a:latin typeface="游ゴシック" panose="020B0400000000000000" pitchFamily="50" charset="-128"/>
                <a:ea typeface="游ゴシック" panose="020B0400000000000000" pitchFamily="50" charset="-128"/>
              </a:rPr>
              <a:t>一人でも多くの人々が北方領土について正しく知ることが大事です。ぜひ、興</a:t>
            </a:r>
            <a:endParaRPr lang="en-US" altLang="ja-JP" sz="1083" dirty="0">
              <a:solidFill>
                <a:schemeClr val="bg1"/>
              </a:solidFill>
              <a:latin typeface="游ゴシック" panose="020B0400000000000000" pitchFamily="50" charset="-128"/>
              <a:ea typeface="游ゴシック" panose="020B0400000000000000" pitchFamily="50" charset="-128"/>
            </a:endParaRPr>
          </a:p>
          <a:p>
            <a:pPr>
              <a:spcBef>
                <a:spcPts val="217"/>
              </a:spcBef>
            </a:pPr>
            <a:r>
              <a:rPr lang="ja-JP" altLang="en-US" sz="1083" dirty="0">
                <a:solidFill>
                  <a:schemeClr val="bg1"/>
                </a:solidFill>
                <a:latin typeface="游ゴシック" panose="020B0400000000000000" pitchFamily="50" charset="-128"/>
                <a:ea typeface="游ゴシック" panose="020B0400000000000000" pitchFamily="50" charset="-128"/>
              </a:rPr>
              <a:t>味と関心を持って学んでみてください。</a:t>
            </a:r>
          </a:p>
          <a:p>
            <a:pPr>
              <a:spcBef>
                <a:spcPts val="217"/>
              </a:spcBef>
            </a:pPr>
            <a:endParaRPr lang="ja-JP" altLang="en-US" sz="1083" dirty="0">
              <a:solidFill>
                <a:schemeClr val="bg1"/>
              </a:solidFill>
              <a:latin typeface="游ゴシック" panose="020B0400000000000000" pitchFamily="50" charset="-128"/>
              <a:ea typeface="游ゴシック" panose="020B0400000000000000" pitchFamily="50" charset="-128"/>
            </a:endParaRPr>
          </a:p>
        </p:txBody>
      </p:sp>
      <p:sp>
        <p:nvSpPr>
          <p:cNvPr id="5" name="正方形/長方形 4">
            <a:extLst>
              <a:ext uri="{FF2B5EF4-FFF2-40B4-BE49-F238E27FC236}">
                <a16:creationId xmlns:a16="http://schemas.microsoft.com/office/drawing/2014/main" id="{6B72756C-036A-4FCD-AC39-822176E11523}"/>
              </a:ext>
            </a:extLst>
          </p:cNvPr>
          <p:cNvSpPr/>
          <p:nvPr/>
        </p:nvSpPr>
        <p:spPr>
          <a:xfrm>
            <a:off x="344488" y="2433082"/>
            <a:ext cx="4953000" cy="707886"/>
          </a:xfrm>
          <a:prstGeom prst="rect">
            <a:avLst/>
          </a:prstGeom>
        </p:spPr>
        <p:txBody>
          <a:bodyPr>
            <a:spAutoFit/>
          </a:bodyPr>
          <a:lstStyle/>
          <a:p>
            <a:r>
              <a:rPr lang="ja-JP" altLang="en-US" sz="2000" b="1" dirty="0">
                <a:solidFill>
                  <a:schemeClr val="bg1"/>
                </a:solidFill>
                <a:latin typeface="游ゴシック" panose="020B0400000000000000" pitchFamily="50" charset="-128"/>
                <a:ea typeface="游ゴシック" panose="020B0400000000000000" pitchFamily="50" charset="-128"/>
              </a:rPr>
              <a:t>平和的な解決が待たれる、</a:t>
            </a:r>
            <a:endParaRPr lang="en-US" altLang="ja-JP" sz="2000" b="1" dirty="0">
              <a:solidFill>
                <a:schemeClr val="bg1"/>
              </a:solidFill>
              <a:latin typeface="游ゴシック" panose="020B0400000000000000" pitchFamily="50" charset="-128"/>
              <a:ea typeface="游ゴシック" panose="020B0400000000000000" pitchFamily="50" charset="-128"/>
            </a:endParaRPr>
          </a:p>
          <a:p>
            <a:r>
              <a:rPr lang="ja-JP" altLang="en-US" sz="2000" b="1" dirty="0">
                <a:solidFill>
                  <a:schemeClr val="bg1"/>
                </a:solidFill>
                <a:latin typeface="游ゴシック" panose="020B0400000000000000" pitchFamily="50" charset="-128"/>
                <a:ea typeface="游ゴシック" panose="020B0400000000000000" pitchFamily="50" charset="-128"/>
              </a:rPr>
              <a:t>日本とロシアの領土問題。</a:t>
            </a:r>
          </a:p>
        </p:txBody>
      </p:sp>
    </p:spTree>
    <p:extLst>
      <p:ext uri="{BB962C8B-B14F-4D97-AF65-F5344CB8AC3E}">
        <p14:creationId xmlns:p14="http://schemas.microsoft.com/office/powerpoint/2010/main" val="1811923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ED52F669-4E5E-4809-B4CB-2E8025A3CDFB}"/>
              </a:ext>
            </a:extLst>
          </p:cNvPr>
          <p:cNvSpPr txBox="1"/>
          <p:nvPr/>
        </p:nvSpPr>
        <p:spPr>
          <a:xfrm>
            <a:off x="506636" y="895317"/>
            <a:ext cx="809837" cy="242374"/>
          </a:xfrm>
          <a:prstGeom prst="rect">
            <a:avLst/>
          </a:prstGeom>
          <a:noFill/>
        </p:spPr>
        <p:txBody>
          <a:bodyPr wrap="none" rtlCol="0">
            <a:spAutoFit/>
          </a:bodyPr>
          <a:lstStyle/>
          <a:p>
            <a:r>
              <a:rPr lang="ja-JP" altLang="en-US" sz="975" dirty="0">
                <a:solidFill>
                  <a:schemeClr val="accent1"/>
                </a:solidFill>
                <a:latin typeface="游ゴシック" panose="020B0400000000000000" pitchFamily="50" charset="-128"/>
                <a:ea typeface="游ゴシック" panose="020B0400000000000000" pitchFamily="50" charset="-128"/>
              </a:rPr>
              <a:t>▶北方領土</a:t>
            </a:r>
            <a:endParaRPr lang="en-US" altLang="ja-JP" sz="975" dirty="0">
              <a:latin typeface="游ゴシック" panose="020B0400000000000000" pitchFamily="50" charset="-128"/>
              <a:ea typeface="游ゴシック" panose="020B0400000000000000" pitchFamily="50" charset="-128"/>
            </a:endParaRPr>
          </a:p>
        </p:txBody>
      </p:sp>
      <p:sp>
        <p:nvSpPr>
          <p:cNvPr id="5" name="テキスト ボックス 4">
            <a:extLst>
              <a:ext uri="{FF2B5EF4-FFF2-40B4-BE49-F238E27FC236}">
                <a16:creationId xmlns:a16="http://schemas.microsoft.com/office/drawing/2014/main" id="{EA7C3CFD-C393-4247-9214-35A2C1CF0A91}"/>
              </a:ext>
            </a:extLst>
          </p:cNvPr>
          <p:cNvSpPr txBox="1"/>
          <p:nvPr/>
        </p:nvSpPr>
        <p:spPr>
          <a:xfrm>
            <a:off x="506636" y="1145386"/>
            <a:ext cx="1250663" cy="275781"/>
          </a:xfrm>
          <a:prstGeom prst="rect">
            <a:avLst/>
          </a:prstGeom>
          <a:noFill/>
        </p:spPr>
        <p:txBody>
          <a:bodyPr wrap="none" rtlCol="0">
            <a:spAutoFit/>
          </a:bodyPr>
          <a:lstStyle/>
          <a:p>
            <a:r>
              <a:rPr lang="ja-JP" altLang="en-US" sz="1192" dirty="0">
                <a:solidFill>
                  <a:srgbClr val="00B0F0"/>
                </a:solidFill>
                <a:latin typeface="游ゴシック" panose="020B0400000000000000" pitchFamily="50" charset="-128"/>
                <a:ea typeface="游ゴシック" panose="020B0400000000000000" pitchFamily="50" charset="-128"/>
              </a:rPr>
              <a:t>北方領土の概要</a:t>
            </a:r>
            <a:endParaRPr lang="en-US" altLang="ja-JP" sz="1192" dirty="0">
              <a:solidFill>
                <a:srgbClr val="00B0F0"/>
              </a:solidFill>
              <a:latin typeface="游ゴシック" panose="020B0400000000000000" pitchFamily="50" charset="-128"/>
              <a:ea typeface="游ゴシック" panose="020B0400000000000000" pitchFamily="50" charset="-128"/>
            </a:endParaRPr>
          </a:p>
        </p:txBody>
      </p:sp>
      <p:sp>
        <p:nvSpPr>
          <p:cNvPr id="6" name="テキスト ボックス 5">
            <a:extLst>
              <a:ext uri="{FF2B5EF4-FFF2-40B4-BE49-F238E27FC236}">
                <a16:creationId xmlns:a16="http://schemas.microsoft.com/office/drawing/2014/main" id="{13D4C1EB-68FC-4662-B338-7BD530701B57}"/>
              </a:ext>
            </a:extLst>
          </p:cNvPr>
          <p:cNvSpPr txBox="1"/>
          <p:nvPr/>
        </p:nvSpPr>
        <p:spPr>
          <a:xfrm>
            <a:off x="506636" y="1441823"/>
            <a:ext cx="6300440" cy="415498"/>
          </a:xfrm>
          <a:prstGeom prst="rect">
            <a:avLst/>
          </a:prstGeom>
          <a:noFill/>
        </p:spPr>
        <p:txBody>
          <a:bodyPr wrap="square" rtlCol="0">
            <a:spAutoFit/>
          </a:bodyPr>
          <a:lstStyle/>
          <a:p>
            <a:r>
              <a:rPr lang="ja-JP" altLang="en-US" sz="2100" b="1" dirty="0">
                <a:solidFill>
                  <a:schemeClr val="accent1"/>
                </a:solidFill>
                <a:latin typeface="游ゴシック" panose="020B0400000000000000" pitchFamily="50" charset="-128"/>
                <a:ea typeface="游ゴシック" panose="020B0400000000000000" pitchFamily="50" charset="-128"/>
              </a:rPr>
              <a:t>日本にもある領土問題！北方領土のことを知ろう</a:t>
            </a:r>
            <a:endParaRPr lang="en-US" altLang="ja-JP" sz="2100" b="1" dirty="0">
              <a:solidFill>
                <a:schemeClr val="accent1"/>
              </a:solidFill>
              <a:latin typeface="游ゴシック" panose="020B0400000000000000" pitchFamily="50" charset="-128"/>
              <a:ea typeface="游ゴシック" panose="020B0400000000000000" pitchFamily="50" charset="-128"/>
            </a:endParaRPr>
          </a:p>
        </p:txBody>
      </p:sp>
      <p:sp>
        <p:nvSpPr>
          <p:cNvPr id="7" name="テキスト ボックス 6">
            <a:extLst>
              <a:ext uri="{FF2B5EF4-FFF2-40B4-BE49-F238E27FC236}">
                <a16:creationId xmlns:a16="http://schemas.microsoft.com/office/drawing/2014/main" id="{F7D7BE8A-8D48-40FB-9CA4-8C4EC8C8E55B}"/>
              </a:ext>
            </a:extLst>
          </p:cNvPr>
          <p:cNvSpPr txBox="1"/>
          <p:nvPr/>
        </p:nvSpPr>
        <p:spPr>
          <a:xfrm>
            <a:off x="506636" y="1960464"/>
            <a:ext cx="3005951" cy="707886"/>
          </a:xfrm>
          <a:prstGeom prst="rect">
            <a:avLst/>
          </a:prstGeom>
          <a:noFill/>
        </p:spPr>
        <p:txBody>
          <a:bodyPr wrap="none" rtlCol="0">
            <a:spAutoFit/>
          </a:bodyPr>
          <a:lstStyle/>
          <a:p>
            <a:r>
              <a:rPr lang="ja-JP" altLang="en-US" sz="2000" b="1" dirty="0">
                <a:latin typeface="游ゴシック" panose="020B0400000000000000" pitchFamily="50" charset="-128"/>
                <a:ea typeface="游ゴシック" panose="020B0400000000000000" pitchFamily="50" charset="-128"/>
              </a:rPr>
              <a:t>日本最大の島・択捉島が</a:t>
            </a:r>
            <a:endParaRPr lang="en-US" altLang="ja-JP" sz="2000" b="1" dirty="0">
              <a:latin typeface="游ゴシック" panose="020B0400000000000000" pitchFamily="50" charset="-128"/>
              <a:ea typeface="游ゴシック" panose="020B0400000000000000" pitchFamily="50" charset="-128"/>
            </a:endParaRPr>
          </a:p>
          <a:p>
            <a:r>
              <a:rPr lang="ja-JP" altLang="en-US" sz="2000" b="1" dirty="0">
                <a:latin typeface="游ゴシック" panose="020B0400000000000000" pitchFamily="50" charset="-128"/>
                <a:ea typeface="游ゴシック" panose="020B0400000000000000" pitchFamily="50" charset="-128"/>
              </a:rPr>
              <a:t>ある「北方四島」とは</a:t>
            </a:r>
            <a:endParaRPr lang="en-US" altLang="ja-JP" sz="2000" b="1" dirty="0">
              <a:latin typeface="游ゴシック" panose="020B0400000000000000" pitchFamily="50" charset="-128"/>
              <a:ea typeface="游ゴシック" panose="020B0400000000000000" pitchFamily="50" charset="-128"/>
            </a:endParaRPr>
          </a:p>
        </p:txBody>
      </p:sp>
      <p:sp>
        <p:nvSpPr>
          <p:cNvPr id="8" name="テキスト ボックス 7">
            <a:extLst>
              <a:ext uri="{FF2B5EF4-FFF2-40B4-BE49-F238E27FC236}">
                <a16:creationId xmlns:a16="http://schemas.microsoft.com/office/drawing/2014/main" id="{302FC634-6568-47C1-B43E-570FD3BEEEA4}"/>
              </a:ext>
            </a:extLst>
          </p:cNvPr>
          <p:cNvSpPr txBox="1"/>
          <p:nvPr/>
        </p:nvSpPr>
        <p:spPr>
          <a:xfrm>
            <a:off x="506636" y="2702836"/>
            <a:ext cx="3078212" cy="1831271"/>
          </a:xfrm>
          <a:prstGeom prst="rect">
            <a:avLst/>
          </a:prstGeom>
          <a:noFill/>
        </p:spPr>
        <p:txBody>
          <a:bodyPr wrap="square" rtlCol="0">
            <a:spAutoFit/>
          </a:bodyPr>
          <a:lstStyle/>
          <a:p>
            <a:pPr>
              <a:spcBef>
                <a:spcPts val="217"/>
              </a:spcBef>
            </a:pPr>
            <a:r>
              <a:rPr lang="ja-JP" altLang="en-US" sz="980" dirty="0">
                <a:latin typeface="游ゴシック" panose="020B0400000000000000" pitchFamily="50" charset="-128"/>
                <a:ea typeface="游ゴシック" panose="020B0400000000000000" pitchFamily="50" charset="-128"/>
              </a:rPr>
              <a:t>北方領土（北方四島）とは、根室沖に浮かぶ「択捉</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（えとろふ）島」「国後（くなしり）島」「色丹</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（しこたん）島」「歯舞（はぼまい）群島」という</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en-US" altLang="ja-JP" sz="980" dirty="0">
                <a:latin typeface="游ゴシック" panose="020B0400000000000000" pitchFamily="50" charset="-128"/>
                <a:ea typeface="游ゴシック" panose="020B0400000000000000" pitchFamily="50" charset="-128"/>
              </a:rPr>
              <a:t>4</a:t>
            </a:r>
            <a:r>
              <a:rPr lang="ja-JP" altLang="en-US" sz="980" dirty="0">
                <a:latin typeface="游ゴシック" panose="020B0400000000000000" pitchFamily="50" charset="-128"/>
                <a:ea typeface="游ゴシック" panose="020B0400000000000000" pitchFamily="50" charset="-128"/>
              </a:rPr>
              <a:t>つの島々のこと。</a:t>
            </a:r>
            <a:r>
              <a:rPr lang="en-US" altLang="ja-JP" sz="980" dirty="0">
                <a:latin typeface="游ゴシック" panose="020B0400000000000000" pitchFamily="50" charset="-128"/>
                <a:ea typeface="游ゴシック" panose="020B0400000000000000" pitchFamily="50" charset="-128"/>
              </a:rPr>
              <a:t>3,167 km²</a:t>
            </a:r>
            <a:r>
              <a:rPr lang="ja-JP" altLang="en-US" sz="980" dirty="0">
                <a:latin typeface="游ゴシック" panose="020B0400000000000000" pitchFamily="50" charset="-128"/>
                <a:ea typeface="游ゴシック" panose="020B0400000000000000" pitchFamily="50" charset="-128"/>
              </a:rPr>
              <a:t>もの広さを持つ択捉島</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をはじめ、</a:t>
            </a:r>
            <a:r>
              <a:rPr lang="en-US" altLang="ja-JP" sz="980" dirty="0">
                <a:latin typeface="游ゴシック" panose="020B0400000000000000" pitchFamily="50" charset="-128"/>
                <a:ea typeface="游ゴシック" panose="020B0400000000000000" pitchFamily="50" charset="-128"/>
              </a:rPr>
              <a:t>4</a:t>
            </a:r>
            <a:r>
              <a:rPr lang="ja-JP" altLang="en-US" sz="980" dirty="0">
                <a:latin typeface="游ゴシック" panose="020B0400000000000000" pitchFamily="50" charset="-128"/>
                <a:ea typeface="游ゴシック" panose="020B0400000000000000" pitchFamily="50" charset="-128"/>
              </a:rPr>
              <a:t>島の面積の総計は</a:t>
            </a:r>
            <a:r>
              <a:rPr lang="en-US" altLang="ja-JP" sz="980" dirty="0">
                <a:latin typeface="游ゴシック" panose="020B0400000000000000" pitchFamily="50" charset="-128"/>
                <a:ea typeface="游ゴシック" panose="020B0400000000000000" pitchFamily="50" charset="-128"/>
              </a:rPr>
              <a:t>5,036㎢</a:t>
            </a:r>
            <a:r>
              <a:rPr lang="ja-JP" altLang="en-US" sz="980" dirty="0">
                <a:latin typeface="游ゴシック" panose="020B0400000000000000" pitchFamily="50" charset="-128"/>
                <a:ea typeface="游ゴシック" panose="020B0400000000000000" pitchFamily="50" charset="-128"/>
              </a:rPr>
              <a:t>で、千葉県や</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愛知県とほぼ同じです。千島寒流と対馬暖流がぶつ</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かる北方四島の海域は水産物が豊富で、古くから好</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漁場として知られていました。戦前には、北方四島</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に住む日本人によって、林業、鉱業、畜産（馬）な</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どが行われていました。</a:t>
            </a:r>
            <a:endParaRPr lang="en-US" altLang="ja-JP" sz="980" dirty="0">
              <a:latin typeface="游ゴシック" panose="020B0400000000000000" pitchFamily="50" charset="-128"/>
              <a:ea typeface="游ゴシック" panose="020B0400000000000000" pitchFamily="50" charset="-128"/>
            </a:endParaRPr>
          </a:p>
        </p:txBody>
      </p:sp>
      <p:sp>
        <p:nvSpPr>
          <p:cNvPr id="9" name="テキスト ボックス 8">
            <a:extLst>
              <a:ext uri="{FF2B5EF4-FFF2-40B4-BE49-F238E27FC236}">
                <a16:creationId xmlns:a16="http://schemas.microsoft.com/office/drawing/2014/main" id="{3A175E0F-74EB-4DBC-8728-2DA5708D93F5}"/>
              </a:ext>
            </a:extLst>
          </p:cNvPr>
          <p:cNvSpPr txBox="1"/>
          <p:nvPr/>
        </p:nvSpPr>
        <p:spPr>
          <a:xfrm>
            <a:off x="3728864" y="1960464"/>
            <a:ext cx="3005951" cy="707886"/>
          </a:xfrm>
          <a:prstGeom prst="rect">
            <a:avLst/>
          </a:prstGeom>
          <a:noFill/>
        </p:spPr>
        <p:txBody>
          <a:bodyPr wrap="none" rtlCol="0">
            <a:spAutoFit/>
          </a:bodyPr>
          <a:lstStyle/>
          <a:p>
            <a:r>
              <a:rPr lang="ja-JP" altLang="en-US" sz="2000" b="1" dirty="0">
                <a:latin typeface="游ゴシック" panose="020B0400000000000000" pitchFamily="50" charset="-128"/>
                <a:ea typeface="游ゴシック" panose="020B0400000000000000" pitchFamily="50" charset="-128"/>
              </a:rPr>
              <a:t>北方領土問題が起こった</a:t>
            </a:r>
            <a:endParaRPr lang="en-US" altLang="ja-JP" sz="2000" b="1" dirty="0">
              <a:latin typeface="游ゴシック" panose="020B0400000000000000" pitchFamily="50" charset="-128"/>
              <a:ea typeface="游ゴシック" panose="020B0400000000000000" pitchFamily="50" charset="-128"/>
            </a:endParaRPr>
          </a:p>
          <a:p>
            <a:r>
              <a:rPr lang="ja-JP" altLang="en-US" sz="2000" b="1" dirty="0">
                <a:latin typeface="游ゴシック" panose="020B0400000000000000" pitchFamily="50" charset="-128"/>
                <a:ea typeface="游ゴシック" panose="020B0400000000000000" pitchFamily="50" charset="-128"/>
              </a:rPr>
              <a:t>経緯について</a:t>
            </a:r>
            <a:endParaRPr lang="en-US" altLang="ja-JP" sz="2000" b="1" dirty="0">
              <a:latin typeface="游ゴシック" panose="020B0400000000000000" pitchFamily="50" charset="-128"/>
              <a:ea typeface="游ゴシック" panose="020B0400000000000000" pitchFamily="50" charset="-128"/>
            </a:endParaRPr>
          </a:p>
        </p:txBody>
      </p:sp>
      <p:sp>
        <p:nvSpPr>
          <p:cNvPr id="10" name="テキスト ボックス 9">
            <a:extLst>
              <a:ext uri="{FF2B5EF4-FFF2-40B4-BE49-F238E27FC236}">
                <a16:creationId xmlns:a16="http://schemas.microsoft.com/office/drawing/2014/main" id="{063F81C9-0E8C-4914-BD01-1B249A002901}"/>
              </a:ext>
            </a:extLst>
          </p:cNvPr>
          <p:cNvSpPr txBox="1"/>
          <p:nvPr/>
        </p:nvSpPr>
        <p:spPr>
          <a:xfrm>
            <a:off x="3728864" y="2702836"/>
            <a:ext cx="3078212" cy="1654812"/>
          </a:xfrm>
          <a:prstGeom prst="rect">
            <a:avLst/>
          </a:prstGeom>
          <a:noFill/>
        </p:spPr>
        <p:txBody>
          <a:bodyPr wrap="square" rtlCol="0">
            <a:spAutoFit/>
          </a:bodyPr>
          <a:lstStyle/>
          <a:p>
            <a:pPr>
              <a:spcBef>
                <a:spcPts val="217"/>
              </a:spcBef>
            </a:pPr>
            <a:r>
              <a:rPr lang="ja-JP" altLang="en-US" sz="980" dirty="0">
                <a:latin typeface="游ゴシック" panose="020B0400000000000000" pitchFamily="50" charset="-128"/>
                <a:ea typeface="游ゴシック" panose="020B0400000000000000" pitchFamily="50" charset="-128"/>
              </a:rPr>
              <a:t>北方四島には、かつて多くの日本人が暮らしていま</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した。</a:t>
            </a:r>
            <a:r>
              <a:rPr lang="en-US" altLang="ja-JP" sz="980" dirty="0">
                <a:latin typeface="游ゴシック" panose="020B0400000000000000" pitchFamily="50" charset="-128"/>
                <a:ea typeface="游ゴシック" panose="020B0400000000000000" pitchFamily="50" charset="-128"/>
              </a:rPr>
              <a:t>1855</a:t>
            </a:r>
            <a:r>
              <a:rPr lang="ja-JP" altLang="en-US" sz="980" dirty="0">
                <a:latin typeface="游ゴシック" panose="020B0400000000000000" pitchFamily="50" charset="-128"/>
                <a:ea typeface="游ゴシック" panose="020B0400000000000000" pitchFamily="50" charset="-128"/>
              </a:rPr>
              <a:t>年に調印された日魯通好条約で、択捉島</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とウルップ島の間が日本とロシアとの国境であるこ</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とを確認しましたが、日本がポツダム宣言を受諾し</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た後の</a:t>
            </a:r>
            <a:r>
              <a:rPr lang="en-US" altLang="ja-JP" sz="980" dirty="0">
                <a:latin typeface="游ゴシック" panose="020B0400000000000000" pitchFamily="50" charset="-128"/>
                <a:ea typeface="游ゴシック" panose="020B0400000000000000" pitchFamily="50" charset="-128"/>
              </a:rPr>
              <a:t>1945</a:t>
            </a:r>
            <a:r>
              <a:rPr lang="ja-JP" altLang="en-US" sz="980" dirty="0">
                <a:latin typeface="游ゴシック" panose="020B0400000000000000" pitchFamily="50" charset="-128"/>
                <a:ea typeface="游ゴシック" panose="020B0400000000000000" pitchFamily="50" charset="-128"/>
              </a:rPr>
              <a:t>年</a:t>
            </a:r>
            <a:r>
              <a:rPr lang="en-US" altLang="ja-JP" sz="980" dirty="0">
                <a:latin typeface="游ゴシック" panose="020B0400000000000000" pitchFamily="50" charset="-128"/>
                <a:ea typeface="游ゴシック" panose="020B0400000000000000" pitchFamily="50" charset="-128"/>
              </a:rPr>
              <a:t>8</a:t>
            </a:r>
            <a:r>
              <a:rPr lang="ja-JP" altLang="en-US" sz="980" dirty="0">
                <a:latin typeface="游ゴシック" panose="020B0400000000000000" pitchFamily="50" charset="-128"/>
                <a:ea typeface="游ゴシック" panose="020B0400000000000000" pitchFamily="50" charset="-128"/>
              </a:rPr>
              <a:t>月</a:t>
            </a:r>
            <a:r>
              <a:rPr lang="en-US" altLang="ja-JP" sz="980" dirty="0">
                <a:latin typeface="游ゴシック" panose="020B0400000000000000" pitchFamily="50" charset="-128"/>
                <a:ea typeface="游ゴシック" panose="020B0400000000000000" pitchFamily="50" charset="-128"/>
              </a:rPr>
              <a:t>28</a:t>
            </a:r>
            <a:r>
              <a:rPr lang="ja-JP" altLang="en-US" sz="980" dirty="0">
                <a:latin typeface="游ゴシック" panose="020B0400000000000000" pitchFamily="50" charset="-128"/>
                <a:ea typeface="游ゴシック" panose="020B0400000000000000" pitchFamily="50" charset="-128"/>
              </a:rPr>
              <a:t>日から</a:t>
            </a:r>
            <a:r>
              <a:rPr lang="en-US" altLang="ja-JP" sz="980" dirty="0">
                <a:latin typeface="游ゴシック" panose="020B0400000000000000" pitchFamily="50" charset="-128"/>
                <a:ea typeface="游ゴシック" panose="020B0400000000000000" pitchFamily="50" charset="-128"/>
              </a:rPr>
              <a:t>9</a:t>
            </a:r>
            <a:r>
              <a:rPr lang="ja-JP" altLang="en-US" sz="980" dirty="0">
                <a:latin typeface="游ゴシック" panose="020B0400000000000000" pitchFamily="50" charset="-128"/>
                <a:ea typeface="游ゴシック" panose="020B0400000000000000" pitchFamily="50" charset="-128"/>
              </a:rPr>
              <a:t>月</a:t>
            </a:r>
            <a:r>
              <a:rPr lang="en-US" altLang="ja-JP" sz="980" dirty="0">
                <a:latin typeface="游ゴシック" panose="020B0400000000000000" pitchFamily="50" charset="-128"/>
                <a:ea typeface="游ゴシック" panose="020B0400000000000000" pitchFamily="50" charset="-128"/>
              </a:rPr>
              <a:t>5</a:t>
            </a:r>
            <a:r>
              <a:rPr lang="ja-JP" altLang="en-US" sz="980" dirty="0">
                <a:latin typeface="游ゴシック" panose="020B0400000000000000" pitchFamily="50" charset="-128"/>
                <a:ea typeface="游ゴシック" panose="020B0400000000000000" pitchFamily="50" charset="-128"/>
              </a:rPr>
              <a:t>日までの間にソビエ</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ト連邦は北方四島を占領しました。</a:t>
            </a:r>
            <a:r>
              <a:rPr lang="en-US" altLang="ja-JP" sz="980" dirty="0">
                <a:latin typeface="游ゴシック" panose="020B0400000000000000" pitchFamily="50" charset="-128"/>
                <a:ea typeface="游ゴシック" panose="020B0400000000000000" pitchFamily="50" charset="-128"/>
              </a:rPr>
              <a:t>1946</a:t>
            </a:r>
            <a:r>
              <a:rPr lang="ja-JP" altLang="en-US" sz="980" dirty="0">
                <a:latin typeface="游ゴシック" panose="020B0400000000000000" pitchFamily="50" charset="-128"/>
                <a:ea typeface="游ゴシック" panose="020B0400000000000000" pitchFamily="50" charset="-128"/>
              </a:rPr>
              <a:t>年に一方的</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にソビエト領に編入し、</a:t>
            </a:r>
            <a:r>
              <a:rPr lang="en-US" altLang="ja-JP" sz="980" dirty="0">
                <a:latin typeface="游ゴシック" panose="020B0400000000000000" pitchFamily="50" charset="-128"/>
                <a:ea typeface="游ゴシック" panose="020B0400000000000000" pitchFamily="50" charset="-128"/>
              </a:rPr>
              <a:t>1948</a:t>
            </a:r>
            <a:r>
              <a:rPr lang="ja-JP" altLang="en-US" sz="980" dirty="0">
                <a:latin typeface="游ゴシック" panose="020B0400000000000000" pitchFamily="50" charset="-128"/>
                <a:ea typeface="游ゴシック" panose="020B0400000000000000" pitchFamily="50" charset="-128"/>
              </a:rPr>
              <a:t>年までに北方四島に住</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んでいた約</a:t>
            </a:r>
            <a:r>
              <a:rPr lang="en-US" altLang="ja-JP" sz="980" dirty="0">
                <a:latin typeface="游ゴシック" panose="020B0400000000000000" pitchFamily="50" charset="-128"/>
                <a:ea typeface="游ゴシック" panose="020B0400000000000000" pitchFamily="50" charset="-128"/>
              </a:rPr>
              <a:t>1</a:t>
            </a:r>
            <a:r>
              <a:rPr lang="ja-JP" altLang="en-US" sz="980" dirty="0">
                <a:latin typeface="游ゴシック" panose="020B0400000000000000" pitchFamily="50" charset="-128"/>
                <a:ea typeface="游ゴシック" panose="020B0400000000000000" pitchFamily="50" charset="-128"/>
              </a:rPr>
              <a:t>万</a:t>
            </a:r>
            <a:r>
              <a:rPr lang="en-US" altLang="ja-JP" sz="980" dirty="0">
                <a:latin typeface="游ゴシック" panose="020B0400000000000000" pitchFamily="50" charset="-128"/>
                <a:ea typeface="游ゴシック" panose="020B0400000000000000" pitchFamily="50" charset="-128"/>
              </a:rPr>
              <a:t>7</a:t>
            </a:r>
            <a:r>
              <a:rPr lang="ja-JP" altLang="en-US" sz="980" dirty="0">
                <a:latin typeface="游ゴシック" panose="020B0400000000000000" pitchFamily="50" charset="-128"/>
                <a:ea typeface="游ゴシック" panose="020B0400000000000000" pitchFamily="50" charset="-128"/>
              </a:rPr>
              <a:t>千人の日本人を強制退去させました。</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今日までロシアによる不法占拠は続いています。</a:t>
            </a:r>
          </a:p>
        </p:txBody>
      </p:sp>
      <p:sp>
        <p:nvSpPr>
          <p:cNvPr id="11" name="テキスト ボックス 10">
            <a:extLst>
              <a:ext uri="{FF2B5EF4-FFF2-40B4-BE49-F238E27FC236}">
                <a16:creationId xmlns:a16="http://schemas.microsoft.com/office/drawing/2014/main" id="{B10688C0-34E9-4FF8-ABBE-5A66752548E0}"/>
              </a:ext>
            </a:extLst>
          </p:cNvPr>
          <p:cNvSpPr txBox="1"/>
          <p:nvPr/>
        </p:nvSpPr>
        <p:spPr>
          <a:xfrm>
            <a:off x="506636" y="5165141"/>
            <a:ext cx="2953053" cy="308995"/>
          </a:xfrm>
          <a:prstGeom prst="rect">
            <a:avLst/>
          </a:prstGeom>
          <a:noFill/>
        </p:spPr>
        <p:txBody>
          <a:bodyPr wrap="none" rtlCol="0">
            <a:spAutoFit/>
          </a:bodyPr>
          <a:lstStyle/>
          <a:p>
            <a:r>
              <a:rPr lang="ja-JP" altLang="en-US" sz="1408" dirty="0">
                <a:solidFill>
                  <a:srgbClr val="00B0F0"/>
                </a:solidFill>
                <a:latin typeface="游ゴシック" panose="020B0400000000000000" pitchFamily="50" charset="-128"/>
                <a:ea typeface="游ゴシック" panose="020B0400000000000000" pitchFamily="50" charset="-128"/>
              </a:rPr>
              <a:t> 北方四島それぞれの特色を知ろう</a:t>
            </a:r>
            <a:endParaRPr lang="en-US" altLang="ja-JP" sz="1408" dirty="0">
              <a:solidFill>
                <a:srgbClr val="00B0F0"/>
              </a:solidFill>
              <a:latin typeface="游ゴシック" panose="020B0400000000000000" pitchFamily="50" charset="-128"/>
              <a:ea typeface="游ゴシック" panose="020B0400000000000000" pitchFamily="50" charset="-128"/>
            </a:endParaRPr>
          </a:p>
        </p:txBody>
      </p:sp>
      <p:sp>
        <p:nvSpPr>
          <p:cNvPr id="12" name="正方形/長方形 11">
            <a:extLst>
              <a:ext uri="{FF2B5EF4-FFF2-40B4-BE49-F238E27FC236}">
                <a16:creationId xmlns:a16="http://schemas.microsoft.com/office/drawing/2014/main" id="{59ACE413-9CC5-4CDF-A6EA-7FB517F29DB7}"/>
              </a:ext>
            </a:extLst>
          </p:cNvPr>
          <p:cNvSpPr/>
          <p:nvPr/>
        </p:nvSpPr>
        <p:spPr>
          <a:xfrm>
            <a:off x="628953" y="5474136"/>
            <a:ext cx="6038177" cy="596061"/>
          </a:xfrm>
          <a:prstGeom prst="rect">
            <a:avLst/>
          </a:prstGeom>
        </p:spPr>
        <p:txBody>
          <a:bodyPr wrap="square">
            <a:spAutoFit/>
          </a:bodyPr>
          <a:lstStyle/>
          <a:p>
            <a:pPr>
              <a:spcBef>
                <a:spcPts val="217"/>
              </a:spcBef>
            </a:pPr>
            <a:r>
              <a:rPr lang="ja-JP" altLang="en-US" sz="980" dirty="0">
                <a:latin typeface="游ゴシック" panose="020B0400000000000000" pitchFamily="50" charset="-128"/>
                <a:ea typeface="游ゴシック" panose="020B0400000000000000" pitchFamily="50" charset="-128"/>
              </a:rPr>
              <a:t>北方四島とその周囲には、貴重な動物や原始のままの自然が残っています。歯舞群島の貝殻島から根室半</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島の納沙布岬までの距離はわずか</a:t>
            </a:r>
            <a:r>
              <a:rPr lang="en-US" altLang="ja-JP" sz="980" dirty="0">
                <a:latin typeface="游ゴシック" panose="020B0400000000000000" pitchFamily="50" charset="-128"/>
                <a:ea typeface="游ゴシック" panose="020B0400000000000000" pitchFamily="50" charset="-128"/>
              </a:rPr>
              <a:t>3.7km</a:t>
            </a:r>
            <a:r>
              <a:rPr lang="ja-JP" altLang="en-US" sz="980" dirty="0">
                <a:latin typeface="游ゴシック" panose="020B0400000000000000" pitchFamily="50" charset="-128"/>
                <a:ea typeface="游ゴシック" panose="020B0400000000000000" pitchFamily="50" charset="-128"/>
              </a:rPr>
              <a:t>で、北方四島の生態系は世界自然遺産の知床ともつながっている</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と言われています。北方四島それぞれについて、特色を調べてみましょう。</a:t>
            </a:r>
          </a:p>
        </p:txBody>
      </p:sp>
      <p:sp>
        <p:nvSpPr>
          <p:cNvPr id="13" name="テキスト ボックス 12">
            <a:extLst>
              <a:ext uri="{FF2B5EF4-FFF2-40B4-BE49-F238E27FC236}">
                <a16:creationId xmlns:a16="http://schemas.microsoft.com/office/drawing/2014/main" id="{77A1D817-BFB5-4287-BDE7-AD74A41A38DF}"/>
              </a:ext>
            </a:extLst>
          </p:cNvPr>
          <p:cNvSpPr txBox="1"/>
          <p:nvPr/>
        </p:nvSpPr>
        <p:spPr>
          <a:xfrm>
            <a:off x="6912145" y="5582039"/>
            <a:ext cx="2326278" cy="844911"/>
          </a:xfrm>
          <a:prstGeom prst="rect">
            <a:avLst/>
          </a:prstGeom>
          <a:noFill/>
        </p:spPr>
        <p:txBody>
          <a:bodyPr wrap="none" rtlCol="0">
            <a:spAutoFit/>
          </a:bodyPr>
          <a:lstStyle/>
          <a:p>
            <a:r>
              <a:rPr lang="en-US" altLang="ja-JP" sz="867" dirty="0">
                <a:latin typeface="游ゴシック" panose="020B0400000000000000" pitchFamily="50" charset="-128"/>
                <a:ea typeface="游ゴシック" panose="020B0400000000000000" pitchFamily="50" charset="-128"/>
              </a:rPr>
              <a:t>《</a:t>
            </a:r>
            <a:r>
              <a:rPr lang="ja-JP" altLang="en-US" sz="867" dirty="0">
                <a:latin typeface="游ゴシック" panose="020B0400000000000000" pitchFamily="50" charset="-128"/>
                <a:ea typeface="游ゴシック" panose="020B0400000000000000" pitchFamily="50" charset="-128"/>
              </a:rPr>
              <a:t>事前学習 参考</a:t>
            </a:r>
            <a:r>
              <a:rPr lang="en-US" altLang="ja-JP" sz="867" dirty="0">
                <a:latin typeface="游ゴシック" panose="020B0400000000000000" pitchFamily="50" charset="-128"/>
                <a:ea typeface="游ゴシック" panose="020B0400000000000000" pitchFamily="50" charset="-128"/>
              </a:rPr>
              <a:t>URL》</a:t>
            </a:r>
          </a:p>
          <a:p>
            <a:endParaRPr lang="en-US" altLang="ja-JP" sz="325" dirty="0">
              <a:latin typeface="游ゴシック" panose="020B0400000000000000" pitchFamily="50" charset="-128"/>
              <a:ea typeface="游ゴシック" panose="020B0400000000000000" pitchFamily="50" charset="-128"/>
            </a:endParaRPr>
          </a:p>
          <a:p>
            <a:pPr>
              <a:spcBef>
                <a:spcPts val="217"/>
              </a:spcBef>
            </a:pPr>
            <a:r>
              <a:rPr lang="ja-JP" altLang="en-US" sz="758" dirty="0">
                <a:solidFill>
                  <a:schemeClr val="accent1"/>
                </a:solidFill>
                <a:latin typeface="游ゴシック" panose="020B0400000000000000" pitchFamily="50" charset="-128"/>
                <a:ea typeface="游ゴシック" panose="020B0400000000000000" pitchFamily="50" charset="-128"/>
              </a:rPr>
              <a:t>●</a:t>
            </a:r>
            <a:r>
              <a:rPr lang="ja-JP" altLang="en-US" sz="758" dirty="0">
                <a:latin typeface="游ゴシック" panose="020B0400000000000000" pitchFamily="50" charset="-128"/>
                <a:ea typeface="游ゴシック" panose="020B0400000000000000" pitchFamily="50" charset="-128"/>
              </a:rPr>
              <a:t>外務省</a:t>
            </a:r>
          </a:p>
          <a:p>
            <a:pPr>
              <a:spcBef>
                <a:spcPts val="217"/>
              </a:spcBef>
            </a:pPr>
            <a:r>
              <a:rPr lang="en-US" altLang="ja-JP" sz="758" dirty="0">
                <a:latin typeface="游ゴシック" panose="020B0400000000000000" pitchFamily="50" charset="-128"/>
                <a:ea typeface="游ゴシック" panose="020B0400000000000000" pitchFamily="50" charset="-128"/>
              </a:rPr>
              <a:t>www.mofa.go.jp/mofaj/area/hoppo/hoppo.html</a:t>
            </a:r>
          </a:p>
          <a:p>
            <a:pPr>
              <a:spcBef>
                <a:spcPts val="217"/>
              </a:spcBef>
            </a:pPr>
            <a:r>
              <a:rPr lang="ja-JP" altLang="en-US" sz="758" dirty="0">
                <a:solidFill>
                  <a:schemeClr val="accent1"/>
                </a:solidFill>
                <a:latin typeface="游ゴシック" panose="020B0400000000000000" pitchFamily="50" charset="-128"/>
                <a:ea typeface="游ゴシック" panose="020B0400000000000000" pitchFamily="50" charset="-128"/>
              </a:rPr>
              <a:t>●</a:t>
            </a:r>
            <a:r>
              <a:rPr lang="zh-CN" altLang="en-US" sz="758" dirty="0">
                <a:latin typeface="游ゴシック" panose="020B0400000000000000" pitchFamily="50" charset="-128"/>
                <a:ea typeface="游ゴシック" panose="020B0400000000000000" pitchFamily="50" charset="-128"/>
              </a:rPr>
              <a:t>独立行政法人 北方領土問題対策協会</a:t>
            </a:r>
          </a:p>
          <a:p>
            <a:pPr>
              <a:spcBef>
                <a:spcPts val="217"/>
              </a:spcBef>
            </a:pPr>
            <a:r>
              <a:rPr lang="en-US" altLang="zh-CN" sz="758" dirty="0">
                <a:latin typeface="游ゴシック" panose="020B0400000000000000" pitchFamily="50" charset="-128"/>
                <a:ea typeface="游ゴシック" panose="020B0400000000000000" pitchFamily="50" charset="-128"/>
              </a:rPr>
              <a:t>www.hoppou.go.jp/</a:t>
            </a:r>
          </a:p>
        </p:txBody>
      </p:sp>
      <p:pic>
        <p:nvPicPr>
          <p:cNvPr id="3" name="図 2">
            <a:extLst>
              <a:ext uri="{FF2B5EF4-FFF2-40B4-BE49-F238E27FC236}">
                <a16:creationId xmlns:a16="http://schemas.microsoft.com/office/drawing/2014/main" id="{166DC772-697C-4399-943C-B1F10EEC16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76250" y="1570549"/>
            <a:ext cx="2298253" cy="1500066"/>
          </a:xfrm>
          <a:prstGeom prst="rect">
            <a:avLst/>
          </a:prstGeom>
        </p:spPr>
      </p:pic>
      <p:pic>
        <p:nvPicPr>
          <p:cNvPr id="16" name="図 15">
            <a:extLst>
              <a:ext uri="{FF2B5EF4-FFF2-40B4-BE49-F238E27FC236}">
                <a16:creationId xmlns:a16="http://schemas.microsoft.com/office/drawing/2014/main" id="{557533CE-596E-44C4-8262-D78885311D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1695" y="3417924"/>
            <a:ext cx="2292808" cy="1497968"/>
          </a:xfrm>
          <a:prstGeom prst="rect">
            <a:avLst/>
          </a:prstGeom>
        </p:spPr>
      </p:pic>
      <p:sp>
        <p:nvSpPr>
          <p:cNvPr id="15" name="テキスト ボックス 14">
            <a:extLst>
              <a:ext uri="{FF2B5EF4-FFF2-40B4-BE49-F238E27FC236}">
                <a16:creationId xmlns:a16="http://schemas.microsoft.com/office/drawing/2014/main" id="{3891D14C-1C81-4ADC-9EF2-6B19CF859F3D}"/>
              </a:ext>
            </a:extLst>
          </p:cNvPr>
          <p:cNvSpPr txBox="1"/>
          <p:nvPr/>
        </p:nvSpPr>
        <p:spPr>
          <a:xfrm>
            <a:off x="7082239" y="4926604"/>
            <a:ext cx="1843774" cy="225767"/>
          </a:xfrm>
          <a:prstGeom prst="rect">
            <a:avLst/>
          </a:prstGeom>
          <a:noFill/>
        </p:spPr>
        <p:txBody>
          <a:bodyPr wrap="none" rtlCol="0">
            <a:spAutoFit/>
          </a:bodyPr>
          <a:lstStyle/>
          <a:p>
            <a:r>
              <a:rPr lang="ja-JP" altLang="en-US" sz="867" dirty="0">
                <a:latin typeface="游ゴシック" panose="020B0400000000000000" pitchFamily="50" charset="-128"/>
                <a:ea typeface="游ゴシック" panose="020B0400000000000000" pitchFamily="50" charset="-128"/>
              </a:rPr>
              <a:t>▶四島のかけ橋（望郷の岬公園）</a:t>
            </a:r>
            <a:endParaRPr lang="en-US" altLang="ja-JP" sz="758"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223460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9999"/>
        </a:solidFill>
        <a:effectLst/>
      </p:bgPr>
    </p:bg>
    <p:spTree>
      <p:nvGrpSpPr>
        <p:cNvPr id="1" name=""/>
        <p:cNvGrpSpPr/>
        <p:nvPr/>
      </p:nvGrpSpPr>
      <p:grpSpPr>
        <a:xfrm>
          <a:off x="0" y="0"/>
          <a:ext cx="0" cy="0"/>
          <a:chOff x="0" y="0"/>
          <a:chExt cx="0" cy="0"/>
        </a:xfrm>
      </p:grpSpPr>
      <p:sp>
        <p:nvSpPr>
          <p:cNvPr id="3" name="正方形/長方形 2"/>
          <p:cNvSpPr/>
          <p:nvPr/>
        </p:nvSpPr>
        <p:spPr>
          <a:xfrm>
            <a:off x="5811891" y="-2434"/>
            <a:ext cx="4088904" cy="6860434"/>
          </a:xfrm>
          <a:prstGeom prst="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2000" b="1" dirty="0">
                <a:latin typeface="游ゴシック" panose="020B0400000000000000" pitchFamily="50" charset="-128"/>
                <a:ea typeface="游ゴシック" panose="020B0400000000000000" pitchFamily="50" charset="-128"/>
              </a:rPr>
              <a:t>　</a:t>
            </a:r>
            <a:endParaRPr kumimoji="1" lang="en-US" altLang="ja-JP" sz="2000" b="1" dirty="0">
              <a:latin typeface="游ゴシック" panose="020B0400000000000000" pitchFamily="50" charset="-128"/>
              <a:ea typeface="游ゴシック" panose="020B0400000000000000" pitchFamily="50" charset="-128"/>
            </a:endParaRPr>
          </a:p>
          <a:p>
            <a:endParaRPr lang="en-US" altLang="ja-JP" sz="2000" b="1" dirty="0">
              <a:latin typeface="游ゴシック" panose="020B0400000000000000" pitchFamily="50" charset="-128"/>
              <a:ea typeface="游ゴシック" panose="020B0400000000000000" pitchFamily="50" charset="-128"/>
            </a:endParaRPr>
          </a:p>
          <a:p>
            <a:endParaRPr kumimoji="1" lang="en-US" altLang="ja-JP" sz="2000" b="1" dirty="0">
              <a:latin typeface="游ゴシック" panose="020B0400000000000000" pitchFamily="50" charset="-128"/>
              <a:ea typeface="游ゴシック" panose="020B0400000000000000" pitchFamily="50" charset="-128"/>
            </a:endParaRPr>
          </a:p>
          <a:p>
            <a:r>
              <a:rPr lang="ja-JP" altLang="en-US" sz="2000" b="1" dirty="0">
                <a:latin typeface="游ゴシック" panose="020B0400000000000000" pitchFamily="50" charset="-128"/>
                <a:ea typeface="游ゴシック" panose="020B0400000000000000" pitchFamily="50" charset="-128"/>
              </a:rPr>
              <a:t>　</a:t>
            </a:r>
            <a:r>
              <a:rPr kumimoji="1" lang="ja-JP" altLang="en-US" sz="2000" b="1" dirty="0">
                <a:latin typeface="游ゴシック" panose="020B0400000000000000" pitchFamily="50" charset="-128"/>
                <a:ea typeface="游ゴシック" panose="020B0400000000000000" pitchFamily="50" charset="-128"/>
              </a:rPr>
              <a:t>■世界自然遺産</a:t>
            </a:r>
            <a:endParaRPr kumimoji="1" lang="en-US" altLang="ja-JP" sz="2000" b="1" dirty="0">
              <a:latin typeface="游ゴシック" panose="020B0400000000000000" pitchFamily="50" charset="-128"/>
              <a:ea typeface="游ゴシック" panose="020B0400000000000000" pitchFamily="50" charset="-128"/>
            </a:endParaRPr>
          </a:p>
          <a:p>
            <a:endParaRPr lang="en-US" altLang="ja-JP" sz="2000" b="1" dirty="0">
              <a:latin typeface="游ゴシック" panose="020B0400000000000000" pitchFamily="50" charset="-128"/>
              <a:ea typeface="游ゴシック" panose="020B0400000000000000" pitchFamily="50" charset="-128"/>
            </a:endParaRPr>
          </a:p>
          <a:p>
            <a:r>
              <a:rPr kumimoji="1" lang="ja-JP" altLang="en-US" sz="2000" b="1" dirty="0">
                <a:latin typeface="游ゴシック" panose="020B0400000000000000" pitchFamily="50" charset="-128"/>
                <a:ea typeface="游ゴシック" panose="020B0400000000000000" pitchFamily="50" charset="-128"/>
              </a:rPr>
              <a:t>　■ジオパーク</a:t>
            </a:r>
            <a:endParaRPr kumimoji="1" lang="en-US" altLang="ja-JP" sz="2000" b="1" dirty="0">
              <a:latin typeface="游ゴシック" panose="020B0400000000000000" pitchFamily="50" charset="-128"/>
              <a:ea typeface="游ゴシック" panose="020B0400000000000000" pitchFamily="50" charset="-128"/>
            </a:endParaRPr>
          </a:p>
          <a:p>
            <a:endParaRPr lang="en-US" altLang="ja-JP" sz="2000" b="1" dirty="0">
              <a:latin typeface="游ゴシック" panose="020B0400000000000000" pitchFamily="50" charset="-128"/>
              <a:ea typeface="游ゴシック" panose="020B0400000000000000" pitchFamily="50" charset="-128"/>
            </a:endParaRPr>
          </a:p>
          <a:p>
            <a:r>
              <a:rPr kumimoji="1" lang="ja-JP" altLang="en-US" sz="2000" b="1" dirty="0">
                <a:latin typeface="游ゴシック" panose="020B0400000000000000" pitchFamily="50" charset="-128"/>
                <a:ea typeface="游ゴシック" panose="020B0400000000000000" pitchFamily="50" charset="-128"/>
              </a:rPr>
              <a:t>　■ラムサール条約</a:t>
            </a:r>
            <a:endParaRPr kumimoji="1" lang="en-US" altLang="ja-JP" sz="2000" b="1" dirty="0">
              <a:latin typeface="游ゴシック" panose="020B0400000000000000" pitchFamily="50" charset="-128"/>
              <a:ea typeface="游ゴシック" panose="020B0400000000000000" pitchFamily="50" charset="-128"/>
            </a:endParaRPr>
          </a:p>
          <a:p>
            <a:endParaRPr lang="en-US" altLang="ja-JP" sz="2000" b="1" dirty="0">
              <a:latin typeface="游ゴシック" panose="020B0400000000000000" pitchFamily="50" charset="-128"/>
              <a:ea typeface="游ゴシック" panose="020B0400000000000000" pitchFamily="50" charset="-128"/>
            </a:endParaRPr>
          </a:p>
          <a:p>
            <a:r>
              <a:rPr kumimoji="1" lang="ja-JP" altLang="en-US" sz="2000" b="1" dirty="0">
                <a:latin typeface="游ゴシック" panose="020B0400000000000000" pitchFamily="50" charset="-128"/>
                <a:ea typeface="游ゴシック" panose="020B0400000000000000" pitchFamily="50" charset="-128"/>
              </a:rPr>
              <a:t>　■自然公園</a:t>
            </a:r>
            <a:endParaRPr kumimoji="1" lang="en-US" altLang="ja-JP" sz="2000" b="1" dirty="0">
              <a:latin typeface="游ゴシック" panose="020B0400000000000000" pitchFamily="50" charset="-128"/>
              <a:ea typeface="游ゴシック" panose="020B0400000000000000" pitchFamily="50" charset="-128"/>
            </a:endParaRPr>
          </a:p>
          <a:p>
            <a:endParaRPr lang="en-US" altLang="ja-JP" sz="2000" b="1" dirty="0">
              <a:latin typeface="游ゴシック" panose="020B0400000000000000" pitchFamily="50" charset="-128"/>
              <a:ea typeface="游ゴシック" panose="020B0400000000000000" pitchFamily="50" charset="-128"/>
            </a:endParaRPr>
          </a:p>
          <a:p>
            <a:r>
              <a:rPr kumimoji="1" lang="ja-JP" altLang="en-US" sz="2000" b="1" dirty="0">
                <a:latin typeface="游ゴシック" panose="020B0400000000000000" pitchFamily="50" charset="-128"/>
                <a:ea typeface="游ゴシック" panose="020B0400000000000000" pitchFamily="50" charset="-128"/>
              </a:rPr>
              <a:t>　</a:t>
            </a:r>
          </a:p>
        </p:txBody>
      </p:sp>
      <p:sp>
        <p:nvSpPr>
          <p:cNvPr id="4" name="テキスト ボックス 3"/>
          <p:cNvSpPr txBox="1"/>
          <p:nvPr/>
        </p:nvSpPr>
        <p:spPr>
          <a:xfrm>
            <a:off x="344488" y="692696"/>
            <a:ext cx="1980029" cy="1169551"/>
          </a:xfrm>
          <a:prstGeom prst="rect">
            <a:avLst/>
          </a:prstGeom>
          <a:noFill/>
        </p:spPr>
        <p:txBody>
          <a:bodyPr wrap="none" rtlCol="0">
            <a:spAutoFit/>
          </a:bodyPr>
          <a:lstStyle/>
          <a:p>
            <a:r>
              <a:rPr lang="ja-JP" altLang="en-US" sz="7000" b="1" dirty="0">
                <a:solidFill>
                  <a:schemeClr val="bg1"/>
                </a:solidFill>
                <a:latin typeface="游ゴシック" panose="020B0400000000000000" pitchFamily="50" charset="-128"/>
                <a:ea typeface="游ゴシック" panose="020B0400000000000000" pitchFamily="50" charset="-128"/>
              </a:rPr>
              <a:t>自然</a:t>
            </a:r>
            <a:endParaRPr lang="en-US" altLang="ja-JP" sz="7000" b="1" dirty="0">
              <a:solidFill>
                <a:schemeClr val="bg1"/>
              </a:solidFill>
              <a:latin typeface="游ゴシック" panose="020B0400000000000000" pitchFamily="50" charset="-128"/>
              <a:ea typeface="游ゴシック" panose="020B0400000000000000" pitchFamily="50" charset="-128"/>
            </a:endParaRPr>
          </a:p>
        </p:txBody>
      </p:sp>
      <p:sp>
        <p:nvSpPr>
          <p:cNvPr id="5" name="テキスト ボックス 4"/>
          <p:cNvSpPr txBox="1"/>
          <p:nvPr/>
        </p:nvSpPr>
        <p:spPr>
          <a:xfrm>
            <a:off x="344488" y="3284984"/>
            <a:ext cx="5081840" cy="3117777"/>
          </a:xfrm>
          <a:prstGeom prst="rect">
            <a:avLst/>
          </a:prstGeom>
          <a:noFill/>
        </p:spPr>
        <p:txBody>
          <a:bodyPr wrap="square" rtlCol="0">
            <a:spAutoFit/>
          </a:bodyPr>
          <a:lstStyle/>
          <a:p>
            <a:pPr>
              <a:spcBef>
                <a:spcPts val="217"/>
              </a:spcBef>
            </a:pPr>
            <a:r>
              <a:rPr lang="ja-JP" altLang="en-US" sz="1083" dirty="0">
                <a:solidFill>
                  <a:schemeClr val="bg1"/>
                </a:solidFill>
                <a:latin typeface="游ゴシック" panose="020B0400000000000000" pitchFamily="50" charset="-128"/>
                <a:ea typeface="游ゴシック" panose="020B0400000000000000" pitchFamily="50" charset="-128"/>
              </a:rPr>
              <a:t>日本最北に位置する北海道には、本州とは異なる独自の自然環境があります。</a:t>
            </a:r>
            <a:endParaRPr lang="en-US" altLang="ja-JP" sz="1083" dirty="0">
              <a:solidFill>
                <a:schemeClr val="bg1"/>
              </a:solidFill>
              <a:latin typeface="游ゴシック" panose="020B0400000000000000" pitchFamily="50" charset="-128"/>
              <a:ea typeface="游ゴシック" panose="020B0400000000000000" pitchFamily="50" charset="-128"/>
            </a:endParaRPr>
          </a:p>
          <a:p>
            <a:pPr>
              <a:spcBef>
                <a:spcPts val="217"/>
              </a:spcBef>
            </a:pPr>
            <a:r>
              <a:rPr lang="ja-JP" altLang="en-US" sz="1083" dirty="0">
                <a:solidFill>
                  <a:schemeClr val="bg1"/>
                </a:solidFill>
                <a:latin typeface="游ゴシック" panose="020B0400000000000000" pitchFamily="50" charset="-128"/>
                <a:ea typeface="游ゴシック" panose="020B0400000000000000" pitchFamily="50" charset="-128"/>
              </a:rPr>
              <a:t>花が一斉に咲き乱れる春。湿度が低くさわやかな夏。山々が紅葉に染まる秋。</a:t>
            </a:r>
            <a:endParaRPr lang="en-US" altLang="ja-JP" sz="1083" dirty="0">
              <a:solidFill>
                <a:schemeClr val="bg1"/>
              </a:solidFill>
              <a:latin typeface="游ゴシック" panose="020B0400000000000000" pitchFamily="50" charset="-128"/>
              <a:ea typeface="游ゴシック" panose="020B0400000000000000" pitchFamily="50" charset="-128"/>
            </a:endParaRPr>
          </a:p>
          <a:p>
            <a:pPr>
              <a:spcBef>
                <a:spcPts val="217"/>
              </a:spcBef>
            </a:pPr>
            <a:r>
              <a:rPr lang="ja-JP" altLang="en-US" sz="1083" dirty="0">
                <a:solidFill>
                  <a:schemeClr val="bg1"/>
                </a:solidFill>
                <a:latin typeface="游ゴシック" panose="020B0400000000000000" pitchFamily="50" charset="-128"/>
                <a:ea typeface="游ゴシック" panose="020B0400000000000000" pitchFamily="50" charset="-128"/>
              </a:rPr>
              <a:t>そして銀世界が楽しめる冬。北海道の自然は四季の移り変わりが明確で、多彩</a:t>
            </a:r>
            <a:endParaRPr lang="en-US" altLang="ja-JP" sz="1083" dirty="0">
              <a:solidFill>
                <a:schemeClr val="bg1"/>
              </a:solidFill>
              <a:latin typeface="游ゴシック" panose="020B0400000000000000" pitchFamily="50" charset="-128"/>
              <a:ea typeface="游ゴシック" panose="020B0400000000000000" pitchFamily="50" charset="-128"/>
            </a:endParaRPr>
          </a:p>
          <a:p>
            <a:pPr>
              <a:spcBef>
                <a:spcPts val="217"/>
              </a:spcBef>
            </a:pPr>
            <a:r>
              <a:rPr lang="ja-JP" altLang="en-US" sz="1083" dirty="0">
                <a:solidFill>
                  <a:schemeClr val="bg1"/>
                </a:solidFill>
                <a:latin typeface="游ゴシック" panose="020B0400000000000000" pitchFamily="50" charset="-128"/>
                <a:ea typeface="游ゴシック" panose="020B0400000000000000" pitchFamily="50" charset="-128"/>
              </a:rPr>
              <a:t>な表情を見せてくれます。また北海道は、世界遺産に登録された知床や日本最</a:t>
            </a:r>
            <a:endParaRPr lang="en-US" altLang="ja-JP" sz="1083" dirty="0">
              <a:solidFill>
                <a:schemeClr val="bg1"/>
              </a:solidFill>
              <a:latin typeface="游ゴシック" panose="020B0400000000000000" pitchFamily="50" charset="-128"/>
              <a:ea typeface="游ゴシック" panose="020B0400000000000000" pitchFamily="50" charset="-128"/>
            </a:endParaRPr>
          </a:p>
          <a:p>
            <a:pPr>
              <a:spcBef>
                <a:spcPts val="217"/>
              </a:spcBef>
            </a:pPr>
            <a:r>
              <a:rPr lang="ja-JP" altLang="en-US" sz="1083" dirty="0">
                <a:solidFill>
                  <a:schemeClr val="bg1"/>
                </a:solidFill>
                <a:latin typeface="游ゴシック" panose="020B0400000000000000" pitchFamily="50" charset="-128"/>
                <a:ea typeface="游ゴシック" panose="020B0400000000000000" pitchFamily="50" charset="-128"/>
              </a:rPr>
              <a:t>大の湿原・釧路湿原、雄大な大雪山連邦の山並みなど、心を奪われるような自</a:t>
            </a:r>
            <a:endParaRPr lang="en-US" altLang="ja-JP" sz="1083" dirty="0">
              <a:solidFill>
                <a:schemeClr val="bg1"/>
              </a:solidFill>
              <a:latin typeface="游ゴシック" panose="020B0400000000000000" pitchFamily="50" charset="-128"/>
              <a:ea typeface="游ゴシック" panose="020B0400000000000000" pitchFamily="50" charset="-128"/>
            </a:endParaRPr>
          </a:p>
          <a:p>
            <a:pPr>
              <a:spcBef>
                <a:spcPts val="217"/>
              </a:spcBef>
            </a:pPr>
            <a:r>
              <a:rPr lang="ja-JP" altLang="en-US" sz="1083" dirty="0">
                <a:solidFill>
                  <a:schemeClr val="bg1"/>
                </a:solidFill>
                <a:latin typeface="游ゴシック" panose="020B0400000000000000" pitchFamily="50" charset="-128"/>
                <a:ea typeface="游ゴシック" panose="020B0400000000000000" pitchFamily="50" charset="-128"/>
              </a:rPr>
              <a:t>然の宝庫でもあり、そこでは多くの野生生物が暮らしています。</a:t>
            </a:r>
            <a:endParaRPr lang="en-US" altLang="ja-JP" sz="1083" dirty="0">
              <a:solidFill>
                <a:schemeClr val="bg1"/>
              </a:solidFill>
              <a:latin typeface="游ゴシック" panose="020B0400000000000000" pitchFamily="50" charset="-128"/>
              <a:ea typeface="游ゴシック" panose="020B0400000000000000" pitchFamily="50" charset="-128"/>
            </a:endParaRPr>
          </a:p>
          <a:p>
            <a:pPr>
              <a:spcBef>
                <a:spcPts val="217"/>
              </a:spcBef>
            </a:pPr>
            <a:r>
              <a:rPr lang="ja-JP" altLang="en-US" sz="1083" dirty="0">
                <a:solidFill>
                  <a:schemeClr val="bg1"/>
                </a:solidFill>
                <a:latin typeface="游ゴシック" panose="020B0400000000000000" pitchFamily="50" charset="-128"/>
                <a:ea typeface="游ゴシック" panose="020B0400000000000000" pitchFamily="50" charset="-128"/>
              </a:rPr>
              <a:t>北海道では、そんな豊かな自然を活かしたアクティビティが盛んです。他の都</a:t>
            </a:r>
            <a:endParaRPr lang="en-US" altLang="ja-JP" sz="1083" dirty="0">
              <a:solidFill>
                <a:schemeClr val="bg1"/>
              </a:solidFill>
              <a:latin typeface="游ゴシック" panose="020B0400000000000000" pitchFamily="50" charset="-128"/>
              <a:ea typeface="游ゴシック" panose="020B0400000000000000" pitchFamily="50" charset="-128"/>
            </a:endParaRPr>
          </a:p>
          <a:p>
            <a:pPr>
              <a:spcBef>
                <a:spcPts val="217"/>
              </a:spcBef>
            </a:pPr>
            <a:r>
              <a:rPr lang="ja-JP" altLang="en-US" sz="1083" dirty="0">
                <a:solidFill>
                  <a:schemeClr val="bg1"/>
                </a:solidFill>
                <a:latin typeface="游ゴシック" panose="020B0400000000000000" pitchFamily="50" charset="-128"/>
                <a:ea typeface="游ゴシック" panose="020B0400000000000000" pitchFamily="50" charset="-128"/>
              </a:rPr>
              <a:t>府県に先駆けて、</a:t>
            </a:r>
            <a:r>
              <a:rPr lang="en-US" altLang="ja-JP" sz="1083" dirty="0">
                <a:solidFill>
                  <a:schemeClr val="bg1"/>
                </a:solidFill>
                <a:latin typeface="游ゴシック" panose="020B0400000000000000" pitchFamily="50" charset="-128"/>
                <a:ea typeface="游ゴシック" panose="020B0400000000000000" pitchFamily="50" charset="-128"/>
              </a:rPr>
              <a:t>2001</a:t>
            </a:r>
            <a:r>
              <a:rPr lang="ja-JP" altLang="en-US" sz="1083" dirty="0">
                <a:solidFill>
                  <a:schemeClr val="bg1"/>
                </a:solidFill>
                <a:latin typeface="游ゴシック" panose="020B0400000000000000" pitchFamily="50" charset="-128"/>
                <a:ea typeface="游ゴシック" panose="020B0400000000000000" pitchFamily="50" charset="-128"/>
              </a:rPr>
              <a:t>年に「北海道アウトドア活動振興条例」を制定し、</a:t>
            </a:r>
            <a:r>
              <a:rPr lang="en-US" altLang="ja-JP" sz="1083" dirty="0">
                <a:solidFill>
                  <a:schemeClr val="bg1"/>
                </a:solidFill>
                <a:latin typeface="游ゴシック" panose="020B0400000000000000" pitchFamily="50" charset="-128"/>
                <a:ea typeface="游ゴシック" panose="020B0400000000000000" pitchFamily="50" charset="-128"/>
              </a:rPr>
              <a:t>2002</a:t>
            </a:r>
          </a:p>
          <a:p>
            <a:pPr>
              <a:spcBef>
                <a:spcPts val="217"/>
              </a:spcBef>
            </a:pPr>
            <a:r>
              <a:rPr lang="ja-JP" altLang="en-US" sz="1083" dirty="0">
                <a:solidFill>
                  <a:schemeClr val="bg1"/>
                </a:solidFill>
                <a:latin typeface="游ゴシック" panose="020B0400000000000000" pitchFamily="50" charset="-128"/>
                <a:ea typeface="游ゴシック" panose="020B0400000000000000" pitchFamily="50" charset="-128"/>
              </a:rPr>
              <a:t>年度から全国初となる公的なアウトドアガイド資格「北海道アウトドア資格制</a:t>
            </a:r>
            <a:endParaRPr lang="en-US" altLang="ja-JP" sz="1083" dirty="0">
              <a:solidFill>
                <a:schemeClr val="bg1"/>
              </a:solidFill>
              <a:latin typeface="游ゴシック" panose="020B0400000000000000" pitchFamily="50" charset="-128"/>
              <a:ea typeface="游ゴシック" panose="020B0400000000000000" pitchFamily="50" charset="-128"/>
            </a:endParaRPr>
          </a:p>
          <a:p>
            <a:pPr>
              <a:spcBef>
                <a:spcPts val="217"/>
              </a:spcBef>
            </a:pPr>
            <a:r>
              <a:rPr lang="ja-JP" altLang="en-US" sz="1083" dirty="0">
                <a:solidFill>
                  <a:schemeClr val="bg1"/>
                </a:solidFill>
                <a:latin typeface="游ゴシック" panose="020B0400000000000000" pitchFamily="50" charset="-128"/>
                <a:ea typeface="游ゴシック" panose="020B0400000000000000" pitchFamily="50" charset="-128"/>
              </a:rPr>
              <a:t>度」をスタートさせるなど、誰もが安全・安心にアウトドア活動を楽しむため</a:t>
            </a:r>
            <a:endParaRPr lang="en-US" altLang="ja-JP" sz="1083" dirty="0">
              <a:solidFill>
                <a:schemeClr val="bg1"/>
              </a:solidFill>
              <a:latin typeface="游ゴシック" panose="020B0400000000000000" pitchFamily="50" charset="-128"/>
              <a:ea typeface="游ゴシック" panose="020B0400000000000000" pitchFamily="50" charset="-128"/>
            </a:endParaRPr>
          </a:p>
          <a:p>
            <a:pPr>
              <a:spcBef>
                <a:spcPts val="217"/>
              </a:spcBef>
            </a:pPr>
            <a:r>
              <a:rPr lang="ja-JP" altLang="en-US" sz="1083" dirty="0">
                <a:solidFill>
                  <a:schemeClr val="bg1"/>
                </a:solidFill>
                <a:latin typeface="游ゴシック" panose="020B0400000000000000" pitchFamily="50" charset="-128"/>
                <a:ea typeface="游ゴシック" panose="020B0400000000000000" pitchFamily="50" charset="-128"/>
              </a:rPr>
              <a:t>の取り組みが行われています。</a:t>
            </a:r>
          </a:p>
          <a:p>
            <a:pPr>
              <a:spcBef>
                <a:spcPts val="217"/>
              </a:spcBef>
            </a:pPr>
            <a:r>
              <a:rPr lang="ja-JP" altLang="en-US" sz="1083" dirty="0">
                <a:solidFill>
                  <a:schemeClr val="bg1"/>
                </a:solidFill>
                <a:latin typeface="游ゴシック" panose="020B0400000000000000" pitchFamily="50" charset="-128"/>
                <a:ea typeface="游ゴシック" panose="020B0400000000000000" pitchFamily="50" charset="-128"/>
              </a:rPr>
              <a:t>しかし北海道の自然は、時にわたしたちに厳しい顔を見せることがあります。</a:t>
            </a:r>
            <a:endParaRPr lang="en-US" altLang="ja-JP" sz="1083" dirty="0">
              <a:solidFill>
                <a:schemeClr val="bg1"/>
              </a:solidFill>
              <a:latin typeface="游ゴシック" panose="020B0400000000000000" pitchFamily="50" charset="-128"/>
              <a:ea typeface="游ゴシック" panose="020B0400000000000000" pitchFamily="50" charset="-128"/>
            </a:endParaRPr>
          </a:p>
          <a:p>
            <a:pPr>
              <a:spcBef>
                <a:spcPts val="217"/>
              </a:spcBef>
            </a:pPr>
            <a:r>
              <a:rPr lang="ja-JP" altLang="en-US" sz="1083" dirty="0">
                <a:solidFill>
                  <a:schemeClr val="bg1"/>
                </a:solidFill>
                <a:latin typeface="游ゴシック" panose="020B0400000000000000" pitchFamily="50" charset="-128"/>
                <a:ea typeface="游ゴシック" panose="020B0400000000000000" pitchFamily="50" charset="-128"/>
              </a:rPr>
              <a:t>北海道での教育旅行で、火山噴火や地震、津波、暴風雪など、自然災害と共生</a:t>
            </a:r>
            <a:endParaRPr lang="en-US" altLang="ja-JP" sz="1083" dirty="0">
              <a:solidFill>
                <a:schemeClr val="bg1"/>
              </a:solidFill>
              <a:latin typeface="游ゴシック" panose="020B0400000000000000" pitchFamily="50" charset="-128"/>
              <a:ea typeface="游ゴシック" panose="020B0400000000000000" pitchFamily="50" charset="-128"/>
            </a:endParaRPr>
          </a:p>
          <a:p>
            <a:pPr>
              <a:spcBef>
                <a:spcPts val="217"/>
              </a:spcBef>
            </a:pPr>
            <a:r>
              <a:rPr lang="ja-JP" altLang="en-US" sz="1083" dirty="0">
                <a:solidFill>
                  <a:schemeClr val="bg1"/>
                </a:solidFill>
                <a:latin typeface="游ゴシック" panose="020B0400000000000000" pitchFamily="50" charset="-128"/>
                <a:ea typeface="游ゴシック" panose="020B0400000000000000" pitchFamily="50" charset="-128"/>
              </a:rPr>
              <a:t>していくための知恵を学ぶこともできるでしょう。</a:t>
            </a:r>
            <a:endParaRPr lang="en-US" altLang="ja-JP" sz="1083" dirty="0">
              <a:solidFill>
                <a:schemeClr val="bg1"/>
              </a:solidFill>
              <a:latin typeface="游ゴシック" panose="020B0400000000000000" pitchFamily="50" charset="-128"/>
              <a:ea typeface="游ゴシック" panose="020B0400000000000000" pitchFamily="50" charset="-128"/>
            </a:endParaRPr>
          </a:p>
          <a:p>
            <a:pPr>
              <a:spcBef>
                <a:spcPts val="217"/>
              </a:spcBef>
            </a:pPr>
            <a:r>
              <a:rPr lang="ja-JP" altLang="en-US" sz="1083" dirty="0">
                <a:solidFill>
                  <a:schemeClr val="bg1"/>
                </a:solidFill>
                <a:latin typeface="游ゴシック" panose="020B0400000000000000" pitchFamily="50" charset="-128"/>
                <a:ea typeface="游ゴシック" panose="020B0400000000000000" pitchFamily="50" charset="-128"/>
              </a:rPr>
              <a:t>北海道の大自然を通して、自然と環境の大切さや、野生生物との関わりなどに</a:t>
            </a:r>
            <a:endParaRPr lang="en-US" altLang="ja-JP" sz="1083" dirty="0">
              <a:solidFill>
                <a:schemeClr val="bg1"/>
              </a:solidFill>
              <a:latin typeface="游ゴシック" panose="020B0400000000000000" pitchFamily="50" charset="-128"/>
              <a:ea typeface="游ゴシック" panose="020B0400000000000000" pitchFamily="50" charset="-128"/>
            </a:endParaRPr>
          </a:p>
          <a:p>
            <a:pPr>
              <a:spcBef>
                <a:spcPts val="217"/>
              </a:spcBef>
            </a:pPr>
            <a:r>
              <a:rPr lang="ja-JP" altLang="en-US" sz="1083" dirty="0">
                <a:solidFill>
                  <a:schemeClr val="bg1"/>
                </a:solidFill>
                <a:latin typeface="游ゴシック" panose="020B0400000000000000" pitchFamily="50" charset="-128"/>
                <a:ea typeface="游ゴシック" panose="020B0400000000000000" pitchFamily="50" charset="-128"/>
              </a:rPr>
              <a:t>ついて考えてみましょう。</a:t>
            </a:r>
          </a:p>
        </p:txBody>
      </p:sp>
      <p:sp>
        <p:nvSpPr>
          <p:cNvPr id="6" name="正方形/長方形 5">
            <a:extLst>
              <a:ext uri="{FF2B5EF4-FFF2-40B4-BE49-F238E27FC236}">
                <a16:creationId xmlns:a16="http://schemas.microsoft.com/office/drawing/2014/main" id="{6B72756C-036A-4FCD-AC39-822176E11523}"/>
              </a:ext>
            </a:extLst>
          </p:cNvPr>
          <p:cNvSpPr/>
          <p:nvPr/>
        </p:nvSpPr>
        <p:spPr>
          <a:xfrm>
            <a:off x="344488" y="2433082"/>
            <a:ext cx="4953000" cy="707886"/>
          </a:xfrm>
          <a:prstGeom prst="rect">
            <a:avLst/>
          </a:prstGeom>
        </p:spPr>
        <p:txBody>
          <a:bodyPr>
            <a:spAutoFit/>
          </a:bodyPr>
          <a:lstStyle/>
          <a:p>
            <a:r>
              <a:rPr lang="ja-JP" altLang="en-US" sz="2000" b="1" dirty="0">
                <a:solidFill>
                  <a:schemeClr val="bg1"/>
                </a:solidFill>
                <a:latin typeface="游ゴシック" panose="020B0400000000000000" pitchFamily="50" charset="-128"/>
                <a:ea typeface="游ゴシック" panose="020B0400000000000000" pitchFamily="50" charset="-128"/>
              </a:rPr>
              <a:t>ダイナミックな北の大地は、</a:t>
            </a:r>
            <a:endParaRPr lang="en-US" altLang="ja-JP" sz="2000" b="1" dirty="0">
              <a:solidFill>
                <a:schemeClr val="bg1"/>
              </a:solidFill>
              <a:latin typeface="游ゴシック" panose="020B0400000000000000" pitchFamily="50" charset="-128"/>
              <a:ea typeface="游ゴシック" panose="020B0400000000000000" pitchFamily="50" charset="-128"/>
            </a:endParaRPr>
          </a:p>
          <a:p>
            <a:r>
              <a:rPr lang="ja-JP" altLang="en-US" sz="2000" b="1" dirty="0">
                <a:solidFill>
                  <a:schemeClr val="bg1"/>
                </a:solidFill>
                <a:latin typeface="游ゴシック" panose="020B0400000000000000" pitchFamily="50" charset="-128"/>
                <a:ea typeface="游ゴシック" panose="020B0400000000000000" pitchFamily="50" charset="-128"/>
              </a:rPr>
              <a:t>自然を考える絶好の教室。</a:t>
            </a:r>
          </a:p>
        </p:txBody>
      </p:sp>
    </p:spTree>
    <p:extLst>
      <p:ext uri="{BB962C8B-B14F-4D97-AF65-F5344CB8AC3E}">
        <p14:creationId xmlns:p14="http://schemas.microsoft.com/office/powerpoint/2010/main" val="921811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ED52F669-4E5E-4809-B4CB-2E8025A3CDFB}"/>
              </a:ext>
            </a:extLst>
          </p:cNvPr>
          <p:cNvSpPr txBox="1"/>
          <p:nvPr/>
        </p:nvSpPr>
        <p:spPr>
          <a:xfrm>
            <a:off x="506636" y="895317"/>
            <a:ext cx="559769" cy="242374"/>
          </a:xfrm>
          <a:prstGeom prst="rect">
            <a:avLst/>
          </a:prstGeom>
          <a:noFill/>
        </p:spPr>
        <p:txBody>
          <a:bodyPr wrap="none" rtlCol="0">
            <a:spAutoFit/>
          </a:bodyPr>
          <a:lstStyle/>
          <a:p>
            <a:r>
              <a:rPr lang="ja-JP" altLang="en-US" sz="975" dirty="0">
                <a:solidFill>
                  <a:schemeClr val="accent1"/>
                </a:solidFill>
                <a:latin typeface="游ゴシック" panose="020B0400000000000000" pitchFamily="50" charset="-128"/>
                <a:ea typeface="游ゴシック" panose="020B0400000000000000" pitchFamily="50" charset="-128"/>
              </a:rPr>
              <a:t>▶自然</a:t>
            </a:r>
            <a:endParaRPr lang="en-US" altLang="ja-JP" sz="975" dirty="0">
              <a:latin typeface="游ゴシック" panose="020B0400000000000000" pitchFamily="50" charset="-128"/>
              <a:ea typeface="游ゴシック" panose="020B0400000000000000" pitchFamily="50" charset="-128"/>
            </a:endParaRPr>
          </a:p>
        </p:txBody>
      </p:sp>
      <p:sp>
        <p:nvSpPr>
          <p:cNvPr id="5" name="テキスト ボックス 4">
            <a:extLst>
              <a:ext uri="{FF2B5EF4-FFF2-40B4-BE49-F238E27FC236}">
                <a16:creationId xmlns:a16="http://schemas.microsoft.com/office/drawing/2014/main" id="{EA7C3CFD-C393-4247-9214-35A2C1CF0A91}"/>
              </a:ext>
            </a:extLst>
          </p:cNvPr>
          <p:cNvSpPr txBox="1"/>
          <p:nvPr/>
        </p:nvSpPr>
        <p:spPr>
          <a:xfrm>
            <a:off x="506636" y="1145386"/>
            <a:ext cx="1098378" cy="275781"/>
          </a:xfrm>
          <a:prstGeom prst="rect">
            <a:avLst/>
          </a:prstGeom>
          <a:noFill/>
        </p:spPr>
        <p:txBody>
          <a:bodyPr wrap="none" rtlCol="0">
            <a:spAutoFit/>
          </a:bodyPr>
          <a:lstStyle/>
          <a:p>
            <a:r>
              <a:rPr lang="ja-JP" altLang="en-US" sz="1192" dirty="0">
                <a:solidFill>
                  <a:srgbClr val="00B0F0"/>
                </a:solidFill>
                <a:latin typeface="游ゴシック" panose="020B0400000000000000" pitchFamily="50" charset="-128"/>
                <a:ea typeface="游ゴシック" panose="020B0400000000000000" pitchFamily="50" charset="-128"/>
              </a:rPr>
              <a:t>世界自然遺産</a:t>
            </a:r>
            <a:endParaRPr lang="en-US" altLang="ja-JP" sz="1192" dirty="0">
              <a:solidFill>
                <a:srgbClr val="00B0F0"/>
              </a:solidFill>
              <a:latin typeface="游ゴシック" panose="020B0400000000000000" pitchFamily="50" charset="-128"/>
              <a:ea typeface="游ゴシック" panose="020B0400000000000000" pitchFamily="50" charset="-128"/>
            </a:endParaRPr>
          </a:p>
        </p:txBody>
      </p:sp>
      <p:sp>
        <p:nvSpPr>
          <p:cNvPr id="6" name="テキスト ボックス 5">
            <a:extLst>
              <a:ext uri="{FF2B5EF4-FFF2-40B4-BE49-F238E27FC236}">
                <a16:creationId xmlns:a16="http://schemas.microsoft.com/office/drawing/2014/main" id="{13D4C1EB-68FC-4662-B338-7BD530701B57}"/>
              </a:ext>
            </a:extLst>
          </p:cNvPr>
          <p:cNvSpPr txBox="1"/>
          <p:nvPr/>
        </p:nvSpPr>
        <p:spPr>
          <a:xfrm>
            <a:off x="506636" y="1441823"/>
            <a:ext cx="6300440" cy="430887"/>
          </a:xfrm>
          <a:prstGeom prst="rect">
            <a:avLst/>
          </a:prstGeom>
          <a:noFill/>
        </p:spPr>
        <p:txBody>
          <a:bodyPr wrap="square" rtlCol="0">
            <a:spAutoFit/>
          </a:bodyPr>
          <a:lstStyle/>
          <a:p>
            <a:r>
              <a:rPr lang="ja-JP" altLang="en-US" sz="2200" b="1" dirty="0">
                <a:solidFill>
                  <a:schemeClr val="accent1"/>
                </a:solidFill>
                <a:latin typeface="游ゴシック" panose="020B0400000000000000" pitchFamily="50" charset="-128"/>
                <a:ea typeface="游ゴシック" panose="020B0400000000000000" pitchFamily="50" charset="-128"/>
              </a:rPr>
              <a:t>世界自然遺産で学ぼう！生態系と生物多様性</a:t>
            </a:r>
            <a:endParaRPr lang="en-US" altLang="ja-JP" sz="2200" b="1" dirty="0">
              <a:solidFill>
                <a:schemeClr val="accent1"/>
              </a:solidFill>
              <a:latin typeface="游ゴシック" panose="020B0400000000000000" pitchFamily="50" charset="-128"/>
              <a:ea typeface="游ゴシック" panose="020B0400000000000000" pitchFamily="50" charset="-128"/>
            </a:endParaRPr>
          </a:p>
        </p:txBody>
      </p:sp>
      <p:sp>
        <p:nvSpPr>
          <p:cNvPr id="7" name="テキスト ボックス 6">
            <a:extLst>
              <a:ext uri="{FF2B5EF4-FFF2-40B4-BE49-F238E27FC236}">
                <a16:creationId xmlns:a16="http://schemas.microsoft.com/office/drawing/2014/main" id="{F7D7BE8A-8D48-40FB-9CA4-8C4EC8C8E55B}"/>
              </a:ext>
            </a:extLst>
          </p:cNvPr>
          <p:cNvSpPr txBox="1"/>
          <p:nvPr/>
        </p:nvSpPr>
        <p:spPr>
          <a:xfrm>
            <a:off x="506636" y="1960464"/>
            <a:ext cx="2749471" cy="707886"/>
          </a:xfrm>
          <a:prstGeom prst="rect">
            <a:avLst/>
          </a:prstGeom>
          <a:noFill/>
        </p:spPr>
        <p:txBody>
          <a:bodyPr wrap="none" rtlCol="0">
            <a:spAutoFit/>
          </a:bodyPr>
          <a:lstStyle/>
          <a:p>
            <a:r>
              <a:rPr lang="ja-JP" altLang="en-US" sz="2000" b="1" dirty="0">
                <a:latin typeface="游ゴシック" panose="020B0400000000000000" pitchFamily="50" charset="-128"/>
                <a:ea typeface="游ゴシック" panose="020B0400000000000000" pitchFamily="50" charset="-128"/>
              </a:rPr>
              <a:t>知床が世界自然遺産に</a:t>
            </a:r>
            <a:endParaRPr lang="en-US" altLang="ja-JP" sz="2000" b="1" dirty="0">
              <a:latin typeface="游ゴシック" panose="020B0400000000000000" pitchFamily="50" charset="-128"/>
              <a:ea typeface="游ゴシック" panose="020B0400000000000000" pitchFamily="50" charset="-128"/>
            </a:endParaRPr>
          </a:p>
          <a:p>
            <a:r>
              <a:rPr lang="ja-JP" altLang="en-US" sz="2000" b="1" dirty="0">
                <a:latin typeface="游ゴシック" panose="020B0400000000000000" pitchFamily="50" charset="-128"/>
                <a:ea typeface="游ゴシック" panose="020B0400000000000000" pitchFamily="50" charset="-128"/>
              </a:rPr>
              <a:t>登録された理由</a:t>
            </a:r>
            <a:endParaRPr lang="en-US" altLang="ja-JP" sz="2000" b="1" dirty="0">
              <a:latin typeface="游ゴシック" panose="020B0400000000000000" pitchFamily="50" charset="-128"/>
              <a:ea typeface="游ゴシック" panose="020B0400000000000000" pitchFamily="50" charset="-128"/>
            </a:endParaRPr>
          </a:p>
        </p:txBody>
      </p:sp>
      <p:sp>
        <p:nvSpPr>
          <p:cNvPr id="8" name="テキスト ボックス 7">
            <a:extLst>
              <a:ext uri="{FF2B5EF4-FFF2-40B4-BE49-F238E27FC236}">
                <a16:creationId xmlns:a16="http://schemas.microsoft.com/office/drawing/2014/main" id="{302FC634-6568-47C1-B43E-570FD3BEEEA4}"/>
              </a:ext>
            </a:extLst>
          </p:cNvPr>
          <p:cNvSpPr txBox="1"/>
          <p:nvPr/>
        </p:nvSpPr>
        <p:spPr>
          <a:xfrm>
            <a:off x="506636" y="2702836"/>
            <a:ext cx="3078212" cy="1831271"/>
          </a:xfrm>
          <a:prstGeom prst="rect">
            <a:avLst/>
          </a:prstGeom>
          <a:noFill/>
        </p:spPr>
        <p:txBody>
          <a:bodyPr wrap="square" rtlCol="0">
            <a:spAutoFit/>
          </a:bodyPr>
          <a:lstStyle/>
          <a:p>
            <a:pPr>
              <a:spcBef>
                <a:spcPts val="217"/>
              </a:spcBef>
            </a:pPr>
            <a:r>
              <a:rPr lang="ja-JP" altLang="en-US" sz="980" dirty="0">
                <a:latin typeface="游ゴシック" panose="020B0400000000000000" pitchFamily="50" charset="-128"/>
                <a:ea typeface="游ゴシック" panose="020B0400000000000000" pitchFamily="50" charset="-128"/>
              </a:rPr>
              <a:t>北海道の東にある、とがった半島。この知床半島は、</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en-US" altLang="ja-JP" sz="980" dirty="0">
                <a:latin typeface="游ゴシック" panose="020B0400000000000000" pitchFamily="50" charset="-128"/>
                <a:ea typeface="游ゴシック" panose="020B0400000000000000" pitchFamily="50" charset="-128"/>
              </a:rPr>
              <a:t>2005</a:t>
            </a:r>
            <a:r>
              <a:rPr lang="ja-JP" altLang="en-US" sz="980" dirty="0">
                <a:latin typeface="游ゴシック" panose="020B0400000000000000" pitchFamily="50" charset="-128"/>
                <a:ea typeface="游ゴシック" panose="020B0400000000000000" pitchFamily="50" charset="-128"/>
              </a:rPr>
              <a:t>年</a:t>
            </a:r>
            <a:r>
              <a:rPr lang="en-US" altLang="ja-JP" sz="980" dirty="0">
                <a:latin typeface="游ゴシック" panose="020B0400000000000000" pitchFamily="50" charset="-128"/>
                <a:ea typeface="游ゴシック" panose="020B0400000000000000" pitchFamily="50" charset="-128"/>
              </a:rPr>
              <a:t>7</a:t>
            </a:r>
            <a:r>
              <a:rPr lang="ja-JP" altLang="en-US" sz="980" dirty="0">
                <a:latin typeface="游ゴシック" panose="020B0400000000000000" pitchFamily="50" charset="-128"/>
                <a:ea typeface="游ゴシック" panose="020B0400000000000000" pitchFamily="50" charset="-128"/>
              </a:rPr>
              <a:t>月</a:t>
            </a:r>
            <a:r>
              <a:rPr lang="en-US" altLang="ja-JP" sz="980" dirty="0">
                <a:latin typeface="游ゴシック" panose="020B0400000000000000" pitchFamily="50" charset="-128"/>
                <a:ea typeface="游ゴシック" panose="020B0400000000000000" pitchFamily="50" charset="-128"/>
              </a:rPr>
              <a:t>17</a:t>
            </a:r>
            <a:r>
              <a:rPr lang="ja-JP" altLang="en-US" sz="980" dirty="0">
                <a:latin typeface="游ゴシック" panose="020B0400000000000000" pitchFamily="50" charset="-128"/>
                <a:ea typeface="游ゴシック" panose="020B0400000000000000" pitchFamily="50" charset="-128"/>
              </a:rPr>
              <a:t>日にユネスコ世界自然遺産に登録され</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ました。</a:t>
            </a:r>
            <a:r>
              <a:rPr lang="en-US" altLang="ja-JP" sz="980" dirty="0">
                <a:latin typeface="游ゴシック" panose="020B0400000000000000" pitchFamily="50" charset="-128"/>
                <a:ea typeface="游ゴシック" panose="020B0400000000000000" pitchFamily="50" charset="-128"/>
              </a:rPr>
              <a:t>2017</a:t>
            </a:r>
            <a:r>
              <a:rPr lang="ja-JP" altLang="en-US" sz="980" dirty="0">
                <a:latin typeface="游ゴシック" panose="020B0400000000000000" pitchFamily="50" charset="-128"/>
                <a:ea typeface="游ゴシック" panose="020B0400000000000000" pitchFamily="50" charset="-128"/>
              </a:rPr>
              <a:t>年</a:t>
            </a:r>
            <a:r>
              <a:rPr lang="en-US" altLang="ja-JP" sz="980" dirty="0">
                <a:latin typeface="游ゴシック" panose="020B0400000000000000" pitchFamily="50" charset="-128"/>
                <a:ea typeface="游ゴシック" panose="020B0400000000000000" pitchFamily="50" charset="-128"/>
              </a:rPr>
              <a:t>6</a:t>
            </a:r>
            <a:r>
              <a:rPr lang="ja-JP" altLang="en-US" sz="980" dirty="0">
                <a:latin typeface="游ゴシック" panose="020B0400000000000000" pitchFamily="50" charset="-128"/>
                <a:ea typeface="游ゴシック" panose="020B0400000000000000" pitchFamily="50" charset="-128"/>
              </a:rPr>
              <a:t>月現在、日本では「屋久島」「白</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神山地」「知床」「小笠原諸島」の</a:t>
            </a:r>
            <a:r>
              <a:rPr lang="en-US" altLang="ja-JP" sz="980" dirty="0">
                <a:latin typeface="游ゴシック" panose="020B0400000000000000" pitchFamily="50" charset="-128"/>
                <a:ea typeface="游ゴシック" panose="020B0400000000000000" pitchFamily="50" charset="-128"/>
              </a:rPr>
              <a:t>4</a:t>
            </a:r>
            <a:r>
              <a:rPr lang="ja-JP" altLang="en-US" sz="980" dirty="0">
                <a:latin typeface="游ゴシック" panose="020B0400000000000000" pitchFamily="50" charset="-128"/>
                <a:ea typeface="游ゴシック" panose="020B0400000000000000" pitchFamily="50" charset="-128"/>
              </a:rPr>
              <a:t>ヵ所が世界自</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然遺産に登録されています。登録にはいくつかの評</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価基準がありますが、知床の場合は「生態系」と</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「生物多様性」で特に高い価値が認められました。</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知床半島には断崖絶壁などの地形が多く、交通も不</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便だったため、手つかずの自然が残されていたので</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す。</a:t>
            </a:r>
            <a:endParaRPr lang="en-US" altLang="ja-JP" sz="980" dirty="0">
              <a:latin typeface="游ゴシック" panose="020B0400000000000000" pitchFamily="50" charset="-128"/>
              <a:ea typeface="游ゴシック" panose="020B0400000000000000" pitchFamily="50" charset="-128"/>
            </a:endParaRPr>
          </a:p>
        </p:txBody>
      </p:sp>
      <p:sp>
        <p:nvSpPr>
          <p:cNvPr id="9" name="テキスト ボックス 8">
            <a:extLst>
              <a:ext uri="{FF2B5EF4-FFF2-40B4-BE49-F238E27FC236}">
                <a16:creationId xmlns:a16="http://schemas.microsoft.com/office/drawing/2014/main" id="{3A175E0F-74EB-4DBC-8728-2DA5708D93F5}"/>
              </a:ext>
            </a:extLst>
          </p:cNvPr>
          <p:cNvSpPr txBox="1"/>
          <p:nvPr/>
        </p:nvSpPr>
        <p:spPr>
          <a:xfrm>
            <a:off x="3728864" y="1960464"/>
            <a:ext cx="2749471" cy="707886"/>
          </a:xfrm>
          <a:prstGeom prst="rect">
            <a:avLst/>
          </a:prstGeom>
          <a:noFill/>
        </p:spPr>
        <p:txBody>
          <a:bodyPr wrap="none" rtlCol="0">
            <a:spAutoFit/>
          </a:bodyPr>
          <a:lstStyle/>
          <a:p>
            <a:r>
              <a:rPr lang="ja-JP" altLang="en-US" sz="2000" b="1" dirty="0">
                <a:latin typeface="游ゴシック" panose="020B0400000000000000" pitchFamily="50" charset="-128"/>
                <a:ea typeface="游ゴシック" panose="020B0400000000000000" pitchFamily="50" charset="-128"/>
              </a:rPr>
              <a:t>海と川と森が一体</a:t>
            </a:r>
            <a:endParaRPr lang="en-US" altLang="ja-JP" sz="2000" b="1" dirty="0">
              <a:latin typeface="游ゴシック" panose="020B0400000000000000" pitchFamily="50" charset="-128"/>
              <a:ea typeface="游ゴシック" panose="020B0400000000000000" pitchFamily="50" charset="-128"/>
            </a:endParaRPr>
          </a:p>
          <a:p>
            <a:r>
              <a:rPr lang="ja-JP" altLang="en-US" sz="2000" b="1" dirty="0">
                <a:latin typeface="游ゴシック" panose="020B0400000000000000" pitchFamily="50" charset="-128"/>
                <a:ea typeface="游ゴシック" panose="020B0400000000000000" pitchFamily="50" charset="-128"/>
              </a:rPr>
              <a:t>となった生態系の宝庫</a:t>
            </a:r>
            <a:endParaRPr lang="en-US" altLang="ja-JP" sz="2000" b="1" dirty="0">
              <a:latin typeface="游ゴシック" panose="020B0400000000000000" pitchFamily="50" charset="-128"/>
              <a:ea typeface="游ゴシック" panose="020B0400000000000000" pitchFamily="50" charset="-128"/>
            </a:endParaRPr>
          </a:p>
        </p:txBody>
      </p:sp>
      <p:sp>
        <p:nvSpPr>
          <p:cNvPr id="10" name="テキスト ボックス 9">
            <a:extLst>
              <a:ext uri="{FF2B5EF4-FFF2-40B4-BE49-F238E27FC236}">
                <a16:creationId xmlns:a16="http://schemas.microsoft.com/office/drawing/2014/main" id="{063F81C9-0E8C-4914-BD01-1B249A002901}"/>
              </a:ext>
            </a:extLst>
          </p:cNvPr>
          <p:cNvSpPr txBox="1"/>
          <p:nvPr/>
        </p:nvSpPr>
        <p:spPr>
          <a:xfrm>
            <a:off x="3728864" y="2702836"/>
            <a:ext cx="3078212" cy="1654812"/>
          </a:xfrm>
          <a:prstGeom prst="rect">
            <a:avLst/>
          </a:prstGeom>
          <a:noFill/>
        </p:spPr>
        <p:txBody>
          <a:bodyPr wrap="square" rtlCol="0">
            <a:spAutoFit/>
          </a:bodyPr>
          <a:lstStyle/>
          <a:p>
            <a:pPr>
              <a:spcBef>
                <a:spcPts val="217"/>
              </a:spcBef>
            </a:pPr>
            <a:r>
              <a:rPr lang="ja-JP" altLang="en-US" sz="980" dirty="0">
                <a:latin typeface="游ゴシック" panose="020B0400000000000000" pitchFamily="50" charset="-128"/>
                <a:ea typeface="游ゴシック" panose="020B0400000000000000" pitchFamily="50" charset="-128"/>
              </a:rPr>
              <a:t>流氷に含まれるプランクトンが豊かな知床の海は、</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魚や海鳥、クジラなどを育みます。サケは海から川</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をさかのぼり、ヒグマやオオワシなどの食物になり</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ます。食べ残された魚もキツネなどのエサとなり、</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最後は土に還って森の養分になります。このように、</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知床には海</a:t>
            </a:r>
            <a:r>
              <a:rPr lang="en-US" altLang="ja-JP" sz="980" dirty="0">
                <a:latin typeface="游ゴシック" panose="020B0400000000000000" pitchFamily="50" charset="-128"/>
                <a:ea typeface="游ゴシック" panose="020B0400000000000000" pitchFamily="50" charset="-128"/>
              </a:rPr>
              <a:t>〜</a:t>
            </a:r>
            <a:r>
              <a:rPr lang="ja-JP" altLang="en-US" sz="980" dirty="0">
                <a:latin typeface="游ゴシック" panose="020B0400000000000000" pitchFamily="50" charset="-128"/>
                <a:ea typeface="游ゴシック" panose="020B0400000000000000" pitchFamily="50" charset="-128"/>
              </a:rPr>
              <a:t>川</a:t>
            </a:r>
            <a:r>
              <a:rPr lang="en-US" altLang="ja-JP" sz="980" dirty="0">
                <a:latin typeface="游ゴシック" panose="020B0400000000000000" pitchFamily="50" charset="-128"/>
                <a:ea typeface="游ゴシック" panose="020B0400000000000000" pitchFamily="50" charset="-128"/>
              </a:rPr>
              <a:t>〜</a:t>
            </a:r>
            <a:r>
              <a:rPr lang="ja-JP" altLang="en-US" sz="980" dirty="0">
                <a:latin typeface="游ゴシック" panose="020B0400000000000000" pitchFamily="50" charset="-128"/>
                <a:ea typeface="游ゴシック" panose="020B0400000000000000" pitchFamily="50" charset="-128"/>
              </a:rPr>
              <a:t>森というダイナミックな食物連鎖</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があります。これらの生きものがお互いに影響し合</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い、シマフクロウやオジロワシなどの希少種も育む、</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生物多様性が豊かな生態系を形づくっています。</a:t>
            </a:r>
            <a:endParaRPr lang="en-US" altLang="ja-JP" sz="980" dirty="0">
              <a:latin typeface="游ゴシック" panose="020B0400000000000000" pitchFamily="50" charset="-128"/>
              <a:ea typeface="游ゴシック" panose="020B0400000000000000" pitchFamily="50" charset="-128"/>
            </a:endParaRPr>
          </a:p>
        </p:txBody>
      </p:sp>
      <p:sp>
        <p:nvSpPr>
          <p:cNvPr id="11" name="テキスト ボックス 10">
            <a:extLst>
              <a:ext uri="{FF2B5EF4-FFF2-40B4-BE49-F238E27FC236}">
                <a16:creationId xmlns:a16="http://schemas.microsoft.com/office/drawing/2014/main" id="{B10688C0-34E9-4FF8-ABBE-5A66752548E0}"/>
              </a:ext>
            </a:extLst>
          </p:cNvPr>
          <p:cNvSpPr txBox="1"/>
          <p:nvPr/>
        </p:nvSpPr>
        <p:spPr>
          <a:xfrm>
            <a:off x="506636" y="5165141"/>
            <a:ext cx="2771913" cy="308995"/>
          </a:xfrm>
          <a:prstGeom prst="rect">
            <a:avLst/>
          </a:prstGeom>
          <a:noFill/>
        </p:spPr>
        <p:txBody>
          <a:bodyPr wrap="none" rtlCol="0">
            <a:spAutoFit/>
          </a:bodyPr>
          <a:lstStyle/>
          <a:p>
            <a:r>
              <a:rPr lang="ja-JP" altLang="en-US" sz="1408" dirty="0">
                <a:solidFill>
                  <a:srgbClr val="00B0F0"/>
                </a:solidFill>
                <a:latin typeface="游ゴシック" panose="020B0400000000000000" pitchFamily="50" charset="-128"/>
                <a:ea typeface="游ゴシック" panose="020B0400000000000000" pitchFamily="50" charset="-128"/>
              </a:rPr>
              <a:t> ヒグマとの関わり方を考えよう</a:t>
            </a:r>
            <a:endParaRPr lang="en-US" altLang="ja-JP" sz="1408" dirty="0">
              <a:solidFill>
                <a:srgbClr val="00B0F0"/>
              </a:solidFill>
              <a:latin typeface="游ゴシック" panose="020B0400000000000000" pitchFamily="50" charset="-128"/>
              <a:ea typeface="游ゴシック" panose="020B0400000000000000" pitchFamily="50" charset="-128"/>
            </a:endParaRPr>
          </a:p>
        </p:txBody>
      </p:sp>
      <p:sp>
        <p:nvSpPr>
          <p:cNvPr id="12" name="正方形/長方形 11">
            <a:extLst>
              <a:ext uri="{FF2B5EF4-FFF2-40B4-BE49-F238E27FC236}">
                <a16:creationId xmlns:a16="http://schemas.microsoft.com/office/drawing/2014/main" id="{59ACE413-9CC5-4CDF-A6EA-7FB517F29DB7}"/>
              </a:ext>
            </a:extLst>
          </p:cNvPr>
          <p:cNvSpPr/>
          <p:nvPr/>
        </p:nvSpPr>
        <p:spPr>
          <a:xfrm>
            <a:off x="628953" y="5474136"/>
            <a:ext cx="6038177" cy="772519"/>
          </a:xfrm>
          <a:prstGeom prst="rect">
            <a:avLst/>
          </a:prstGeom>
        </p:spPr>
        <p:txBody>
          <a:bodyPr wrap="square">
            <a:spAutoFit/>
          </a:bodyPr>
          <a:lstStyle/>
          <a:p>
            <a:pPr>
              <a:spcBef>
                <a:spcPts val="217"/>
              </a:spcBef>
            </a:pPr>
            <a:r>
              <a:rPr lang="ja-JP" altLang="en-US" sz="980" dirty="0">
                <a:latin typeface="游ゴシック" panose="020B0400000000000000" pitchFamily="50" charset="-128"/>
                <a:ea typeface="游ゴシック" panose="020B0400000000000000" pitchFamily="50" charset="-128"/>
              </a:rPr>
              <a:t>長さ約</a:t>
            </a:r>
            <a:r>
              <a:rPr lang="en-US" altLang="ja-JP" sz="980" dirty="0">
                <a:latin typeface="游ゴシック" panose="020B0400000000000000" pitchFamily="50" charset="-128"/>
                <a:ea typeface="游ゴシック" panose="020B0400000000000000" pitchFamily="50" charset="-128"/>
              </a:rPr>
              <a:t>70㎞</a:t>
            </a:r>
            <a:r>
              <a:rPr lang="ja-JP" altLang="en-US" sz="980" dirty="0">
                <a:latin typeface="游ゴシック" panose="020B0400000000000000" pitchFamily="50" charset="-128"/>
                <a:ea typeface="游ゴシック" panose="020B0400000000000000" pitchFamily="50" charset="-128"/>
              </a:rPr>
              <a:t>、幅約</a:t>
            </a:r>
            <a:r>
              <a:rPr lang="en-US" altLang="ja-JP" sz="980" dirty="0">
                <a:latin typeface="游ゴシック" panose="020B0400000000000000" pitchFamily="50" charset="-128"/>
                <a:ea typeface="游ゴシック" panose="020B0400000000000000" pitchFamily="50" charset="-128"/>
              </a:rPr>
              <a:t>20㎞</a:t>
            </a:r>
            <a:r>
              <a:rPr lang="ja-JP" altLang="en-US" sz="980" dirty="0">
                <a:latin typeface="游ゴシック" panose="020B0400000000000000" pitchFamily="50" charset="-128"/>
                <a:ea typeface="游ゴシック" panose="020B0400000000000000" pitchFamily="50" charset="-128"/>
              </a:rPr>
              <a:t>の知床半島には、少なくとも</a:t>
            </a:r>
            <a:r>
              <a:rPr lang="en-US" altLang="ja-JP" sz="980" dirty="0">
                <a:latin typeface="游ゴシック" panose="020B0400000000000000" pitchFamily="50" charset="-128"/>
                <a:ea typeface="游ゴシック" panose="020B0400000000000000" pitchFamily="50" charset="-128"/>
              </a:rPr>
              <a:t>500</a:t>
            </a:r>
            <a:r>
              <a:rPr lang="ja-JP" altLang="en-US" sz="980" dirty="0">
                <a:latin typeface="游ゴシック" panose="020B0400000000000000" pitchFamily="50" charset="-128"/>
                <a:ea typeface="游ゴシック" panose="020B0400000000000000" pitchFamily="50" charset="-128"/>
              </a:rPr>
              <a:t>頭ほどのヒグマがいると推測されています。</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知床には年間</a:t>
            </a:r>
            <a:r>
              <a:rPr lang="en-US" altLang="ja-JP" sz="980" dirty="0">
                <a:latin typeface="游ゴシック" panose="020B0400000000000000" pitchFamily="50" charset="-128"/>
                <a:ea typeface="游ゴシック" panose="020B0400000000000000" pitchFamily="50" charset="-128"/>
              </a:rPr>
              <a:t>120</a:t>
            </a:r>
            <a:r>
              <a:rPr lang="ja-JP" altLang="en-US" sz="980" dirty="0">
                <a:latin typeface="游ゴシック" panose="020B0400000000000000" pitchFamily="50" charset="-128"/>
                <a:ea typeface="游ゴシック" panose="020B0400000000000000" pitchFamily="50" charset="-128"/>
              </a:rPr>
              <a:t>万人以上の観光客が訪れるので、人間とヒグマが遭遇する機会も増えています。</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このような狭いエリアで、ヒグマと人間が共生するためには、どのようにしていけばよいのでしょうか？</a:t>
            </a:r>
          </a:p>
          <a:p>
            <a:pPr>
              <a:spcBef>
                <a:spcPts val="217"/>
              </a:spcBef>
            </a:pPr>
            <a:endParaRPr lang="ja-JP" altLang="en-US" sz="980" dirty="0">
              <a:latin typeface="游ゴシック" panose="020B0400000000000000" pitchFamily="50" charset="-128"/>
              <a:ea typeface="游ゴシック" panose="020B0400000000000000" pitchFamily="50" charset="-128"/>
            </a:endParaRPr>
          </a:p>
        </p:txBody>
      </p:sp>
      <p:sp>
        <p:nvSpPr>
          <p:cNvPr id="13" name="テキスト ボックス 12">
            <a:extLst>
              <a:ext uri="{FF2B5EF4-FFF2-40B4-BE49-F238E27FC236}">
                <a16:creationId xmlns:a16="http://schemas.microsoft.com/office/drawing/2014/main" id="{77A1D817-BFB5-4287-BDE7-AD74A41A38DF}"/>
              </a:ext>
            </a:extLst>
          </p:cNvPr>
          <p:cNvSpPr txBox="1"/>
          <p:nvPr/>
        </p:nvSpPr>
        <p:spPr>
          <a:xfrm>
            <a:off x="7522246" y="5590916"/>
            <a:ext cx="1412566" cy="844911"/>
          </a:xfrm>
          <a:prstGeom prst="rect">
            <a:avLst/>
          </a:prstGeom>
          <a:noFill/>
        </p:spPr>
        <p:txBody>
          <a:bodyPr wrap="none" rtlCol="0">
            <a:spAutoFit/>
          </a:bodyPr>
          <a:lstStyle/>
          <a:p>
            <a:r>
              <a:rPr lang="en-US" altLang="ja-JP" sz="867" dirty="0">
                <a:latin typeface="游ゴシック" panose="020B0400000000000000" pitchFamily="50" charset="-128"/>
                <a:ea typeface="游ゴシック" panose="020B0400000000000000" pitchFamily="50" charset="-128"/>
              </a:rPr>
              <a:t>《</a:t>
            </a:r>
            <a:r>
              <a:rPr lang="ja-JP" altLang="en-US" sz="867" dirty="0">
                <a:latin typeface="游ゴシック" panose="020B0400000000000000" pitchFamily="50" charset="-128"/>
                <a:ea typeface="游ゴシック" panose="020B0400000000000000" pitchFamily="50" charset="-128"/>
              </a:rPr>
              <a:t>事前学習 参考</a:t>
            </a:r>
            <a:r>
              <a:rPr lang="en-US" altLang="ja-JP" sz="867" dirty="0">
                <a:latin typeface="游ゴシック" panose="020B0400000000000000" pitchFamily="50" charset="-128"/>
                <a:ea typeface="游ゴシック" panose="020B0400000000000000" pitchFamily="50" charset="-128"/>
              </a:rPr>
              <a:t>URL》</a:t>
            </a:r>
          </a:p>
          <a:p>
            <a:endParaRPr lang="en-US" altLang="ja-JP" sz="325" dirty="0">
              <a:latin typeface="游ゴシック" panose="020B0400000000000000" pitchFamily="50" charset="-128"/>
              <a:ea typeface="游ゴシック" panose="020B0400000000000000" pitchFamily="50" charset="-128"/>
            </a:endParaRPr>
          </a:p>
          <a:p>
            <a:pPr>
              <a:spcBef>
                <a:spcPts val="217"/>
              </a:spcBef>
            </a:pPr>
            <a:r>
              <a:rPr lang="ja-JP" altLang="en-US" sz="758" dirty="0">
                <a:solidFill>
                  <a:schemeClr val="accent1"/>
                </a:solidFill>
                <a:latin typeface="游ゴシック" panose="020B0400000000000000" pitchFamily="50" charset="-128"/>
                <a:ea typeface="游ゴシック" panose="020B0400000000000000" pitchFamily="50" charset="-128"/>
              </a:rPr>
              <a:t>●</a:t>
            </a:r>
            <a:r>
              <a:rPr lang="ja-JP" altLang="en-US" sz="758" dirty="0">
                <a:latin typeface="游ゴシック" panose="020B0400000000000000" pitchFamily="50" charset="-128"/>
                <a:ea typeface="游ゴシック" panose="020B0400000000000000" pitchFamily="50" charset="-128"/>
              </a:rPr>
              <a:t>知床財団</a:t>
            </a:r>
            <a:endParaRPr lang="en-US" altLang="ja-JP" sz="758" dirty="0">
              <a:latin typeface="游ゴシック" panose="020B0400000000000000" pitchFamily="50" charset="-128"/>
              <a:ea typeface="游ゴシック" panose="020B0400000000000000" pitchFamily="50" charset="-128"/>
            </a:endParaRPr>
          </a:p>
          <a:p>
            <a:pPr>
              <a:spcBef>
                <a:spcPts val="217"/>
              </a:spcBef>
            </a:pPr>
            <a:r>
              <a:rPr lang="en-US" altLang="ja-JP" sz="758" dirty="0">
                <a:latin typeface="游ゴシック" panose="020B0400000000000000" pitchFamily="50" charset="-128"/>
                <a:ea typeface="游ゴシック" panose="020B0400000000000000" pitchFamily="50" charset="-128"/>
              </a:rPr>
              <a:t>www.shiretoko.or.jp</a:t>
            </a:r>
          </a:p>
          <a:p>
            <a:pPr>
              <a:spcBef>
                <a:spcPts val="217"/>
              </a:spcBef>
            </a:pPr>
            <a:r>
              <a:rPr lang="ja-JP" altLang="en-US" sz="758" dirty="0">
                <a:solidFill>
                  <a:schemeClr val="accent1"/>
                </a:solidFill>
                <a:latin typeface="游ゴシック" panose="020B0400000000000000" pitchFamily="50" charset="-128"/>
                <a:ea typeface="游ゴシック" panose="020B0400000000000000" pitchFamily="50" charset="-128"/>
              </a:rPr>
              <a:t>●</a:t>
            </a:r>
            <a:r>
              <a:rPr lang="ja-JP" altLang="en-US" sz="758" dirty="0">
                <a:latin typeface="游ゴシック" panose="020B0400000000000000" pitchFamily="50" charset="-128"/>
                <a:ea typeface="游ゴシック" panose="020B0400000000000000" pitchFamily="50" charset="-128"/>
              </a:rPr>
              <a:t>知床世界遺産センター</a:t>
            </a:r>
            <a:endParaRPr lang="en-US" altLang="ja-JP" sz="758" dirty="0">
              <a:latin typeface="游ゴシック" panose="020B0400000000000000" pitchFamily="50" charset="-128"/>
              <a:ea typeface="游ゴシック" panose="020B0400000000000000" pitchFamily="50" charset="-128"/>
            </a:endParaRPr>
          </a:p>
          <a:p>
            <a:pPr>
              <a:spcBef>
                <a:spcPts val="217"/>
              </a:spcBef>
            </a:pPr>
            <a:r>
              <a:rPr lang="en-US" altLang="ja-JP" sz="758" dirty="0">
                <a:latin typeface="游ゴシック" panose="020B0400000000000000" pitchFamily="50" charset="-128"/>
                <a:ea typeface="游ゴシック" panose="020B0400000000000000" pitchFamily="50" charset="-128"/>
              </a:rPr>
              <a:t>www.shiretoko-whc.jp/whc</a:t>
            </a:r>
          </a:p>
        </p:txBody>
      </p:sp>
      <p:pic>
        <p:nvPicPr>
          <p:cNvPr id="14" name="図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2239" y="1580874"/>
            <a:ext cx="2297271" cy="1499321"/>
          </a:xfrm>
          <a:prstGeom prst="rect">
            <a:avLst/>
          </a:prstGeom>
        </p:spPr>
      </p:pic>
      <p:pic>
        <p:nvPicPr>
          <p:cNvPr id="15" name="図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2239" y="3422980"/>
            <a:ext cx="2297271" cy="1499743"/>
          </a:xfrm>
          <a:prstGeom prst="rect">
            <a:avLst/>
          </a:prstGeom>
        </p:spPr>
      </p:pic>
    </p:spTree>
    <p:extLst>
      <p:ext uri="{BB962C8B-B14F-4D97-AF65-F5344CB8AC3E}">
        <p14:creationId xmlns:p14="http://schemas.microsoft.com/office/powerpoint/2010/main" val="409435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ED52F669-4E5E-4809-B4CB-2E8025A3CDFB}"/>
              </a:ext>
            </a:extLst>
          </p:cNvPr>
          <p:cNvSpPr txBox="1"/>
          <p:nvPr/>
        </p:nvSpPr>
        <p:spPr>
          <a:xfrm>
            <a:off x="506636" y="895317"/>
            <a:ext cx="559769" cy="242374"/>
          </a:xfrm>
          <a:prstGeom prst="rect">
            <a:avLst/>
          </a:prstGeom>
          <a:noFill/>
        </p:spPr>
        <p:txBody>
          <a:bodyPr wrap="none" rtlCol="0">
            <a:spAutoFit/>
          </a:bodyPr>
          <a:lstStyle/>
          <a:p>
            <a:r>
              <a:rPr lang="ja-JP" altLang="en-US" sz="975" dirty="0">
                <a:solidFill>
                  <a:schemeClr val="accent1"/>
                </a:solidFill>
                <a:latin typeface="游ゴシック" panose="020B0400000000000000" pitchFamily="50" charset="-128"/>
                <a:ea typeface="游ゴシック" panose="020B0400000000000000" pitchFamily="50" charset="-128"/>
              </a:rPr>
              <a:t>▶自然</a:t>
            </a:r>
            <a:endParaRPr lang="en-US" altLang="ja-JP" sz="975" dirty="0">
              <a:latin typeface="游ゴシック" panose="020B0400000000000000" pitchFamily="50" charset="-128"/>
              <a:ea typeface="游ゴシック" panose="020B0400000000000000" pitchFamily="50" charset="-128"/>
            </a:endParaRPr>
          </a:p>
        </p:txBody>
      </p:sp>
      <p:sp>
        <p:nvSpPr>
          <p:cNvPr id="5" name="テキスト ボックス 4">
            <a:extLst>
              <a:ext uri="{FF2B5EF4-FFF2-40B4-BE49-F238E27FC236}">
                <a16:creationId xmlns:a16="http://schemas.microsoft.com/office/drawing/2014/main" id="{EA7C3CFD-C393-4247-9214-35A2C1CF0A91}"/>
              </a:ext>
            </a:extLst>
          </p:cNvPr>
          <p:cNvSpPr txBox="1"/>
          <p:nvPr/>
        </p:nvSpPr>
        <p:spPr>
          <a:xfrm>
            <a:off x="506636" y="1145386"/>
            <a:ext cx="946093" cy="275781"/>
          </a:xfrm>
          <a:prstGeom prst="rect">
            <a:avLst/>
          </a:prstGeom>
          <a:noFill/>
        </p:spPr>
        <p:txBody>
          <a:bodyPr wrap="none" rtlCol="0">
            <a:spAutoFit/>
          </a:bodyPr>
          <a:lstStyle/>
          <a:p>
            <a:r>
              <a:rPr lang="ja-JP" altLang="en-US" sz="1192" dirty="0">
                <a:solidFill>
                  <a:srgbClr val="00B0F0"/>
                </a:solidFill>
                <a:latin typeface="游ゴシック" panose="020B0400000000000000" pitchFamily="50" charset="-128"/>
                <a:ea typeface="游ゴシック" panose="020B0400000000000000" pitchFamily="50" charset="-128"/>
              </a:rPr>
              <a:t>ジオパーク</a:t>
            </a:r>
            <a:endParaRPr lang="en-US" altLang="ja-JP" sz="1192" dirty="0">
              <a:solidFill>
                <a:srgbClr val="00B0F0"/>
              </a:solidFill>
              <a:latin typeface="游ゴシック" panose="020B0400000000000000" pitchFamily="50" charset="-128"/>
              <a:ea typeface="游ゴシック" panose="020B0400000000000000" pitchFamily="50" charset="-128"/>
            </a:endParaRPr>
          </a:p>
        </p:txBody>
      </p:sp>
      <p:sp>
        <p:nvSpPr>
          <p:cNvPr id="6" name="テキスト ボックス 5">
            <a:extLst>
              <a:ext uri="{FF2B5EF4-FFF2-40B4-BE49-F238E27FC236}">
                <a16:creationId xmlns:a16="http://schemas.microsoft.com/office/drawing/2014/main" id="{13D4C1EB-68FC-4662-B338-7BD530701B57}"/>
              </a:ext>
            </a:extLst>
          </p:cNvPr>
          <p:cNvSpPr txBox="1"/>
          <p:nvPr/>
        </p:nvSpPr>
        <p:spPr>
          <a:xfrm>
            <a:off x="506636" y="1441823"/>
            <a:ext cx="6300440" cy="400110"/>
          </a:xfrm>
          <a:prstGeom prst="rect">
            <a:avLst/>
          </a:prstGeom>
          <a:noFill/>
        </p:spPr>
        <p:txBody>
          <a:bodyPr wrap="square" rtlCol="0">
            <a:spAutoFit/>
          </a:bodyPr>
          <a:lstStyle/>
          <a:p>
            <a:r>
              <a:rPr lang="ja-JP" altLang="en-US" sz="2000" b="1" dirty="0">
                <a:solidFill>
                  <a:schemeClr val="accent1"/>
                </a:solidFill>
                <a:latin typeface="游ゴシック" panose="020B0400000000000000" pitchFamily="50" charset="-128"/>
                <a:ea typeface="游ゴシック" panose="020B0400000000000000" pitchFamily="50" charset="-128"/>
              </a:rPr>
              <a:t>大地が学びのフィールド！北海道のなりたちを学ぼう</a:t>
            </a:r>
            <a:endParaRPr lang="en-US" altLang="ja-JP" sz="2000" b="1" dirty="0">
              <a:solidFill>
                <a:schemeClr val="accent1"/>
              </a:solidFill>
              <a:latin typeface="游ゴシック" panose="020B0400000000000000" pitchFamily="50" charset="-128"/>
              <a:ea typeface="游ゴシック" panose="020B0400000000000000" pitchFamily="50" charset="-128"/>
            </a:endParaRPr>
          </a:p>
        </p:txBody>
      </p:sp>
      <p:sp>
        <p:nvSpPr>
          <p:cNvPr id="7" name="テキスト ボックス 6">
            <a:extLst>
              <a:ext uri="{FF2B5EF4-FFF2-40B4-BE49-F238E27FC236}">
                <a16:creationId xmlns:a16="http://schemas.microsoft.com/office/drawing/2014/main" id="{F7D7BE8A-8D48-40FB-9CA4-8C4EC8C8E55B}"/>
              </a:ext>
            </a:extLst>
          </p:cNvPr>
          <p:cNvSpPr txBox="1"/>
          <p:nvPr/>
        </p:nvSpPr>
        <p:spPr>
          <a:xfrm>
            <a:off x="506636" y="1960464"/>
            <a:ext cx="2749471" cy="707886"/>
          </a:xfrm>
          <a:prstGeom prst="rect">
            <a:avLst/>
          </a:prstGeom>
          <a:noFill/>
        </p:spPr>
        <p:txBody>
          <a:bodyPr wrap="none" rtlCol="0">
            <a:spAutoFit/>
          </a:bodyPr>
          <a:lstStyle/>
          <a:p>
            <a:r>
              <a:rPr lang="ja-JP" altLang="en-US" sz="2000" b="1" dirty="0">
                <a:latin typeface="游ゴシック" panose="020B0400000000000000" pitchFamily="50" charset="-128"/>
                <a:ea typeface="游ゴシック" panose="020B0400000000000000" pitchFamily="50" charset="-128"/>
              </a:rPr>
              <a:t>地球の成り立ちを知る</a:t>
            </a:r>
            <a:endParaRPr lang="en-US" altLang="ja-JP" sz="2000" b="1" dirty="0">
              <a:latin typeface="游ゴシック" panose="020B0400000000000000" pitchFamily="50" charset="-128"/>
              <a:ea typeface="游ゴシック" panose="020B0400000000000000" pitchFamily="50" charset="-128"/>
            </a:endParaRPr>
          </a:p>
          <a:p>
            <a:r>
              <a:rPr lang="ja-JP" altLang="en-US" sz="2000" b="1" dirty="0">
                <a:latin typeface="游ゴシック" panose="020B0400000000000000" pitchFamily="50" charset="-128"/>
                <a:ea typeface="游ゴシック" panose="020B0400000000000000" pitchFamily="50" charset="-128"/>
              </a:rPr>
              <a:t>場所「ジオパーク」</a:t>
            </a:r>
            <a:endParaRPr lang="en-US" altLang="ja-JP" sz="2000" b="1" dirty="0">
              <a:latin typeface="游ゴシック" panose="020B0400000000000000" pitchFamily="50" charset="-128"/>
              <a:ea typeface="游ゴシック" panose="020B0400000000000000" pitchFamily="50" charset="-128"/>
            </a:endParaRPr>
          </a:p>
        </p:txBody>
      </p:sp>
      <p:sp>
        <p:nvSpPr>
          <p:cNvPr id="8" name="テキスト ボックス 7">
            <a:extLst>
              <a:ext uri="{FF2B5EF4-FFF2-40B4-BE49-F238E27FC236}">
                <a16:creationId xmlns:a16="http://schemas.microsoft.com/office/drawing/2014/main" id="{302FC634-6568-47C1-B43E-570FD3BEEEA4}"/>
              </a:ext>
            </a:extLst>
          </p:cNvPr>
          <p:cNvSpPr txBox="1"/>
          <p:nvPr/>
        </p:nvSpPr>
        <p:spPr>
          <a:xfrm>
            <a:off x="506636" y="2702836"/>
            <a:ext cx="3078212" cy="1831271"/>
          </a:xfrm>
          <a:prstGeom prst="rect">
            <a:avLst/>
          </a:prstGeom>
          <a:noFill/>
        </p:spPr>
        <p:txBody>
          <a:bodyPr wrap="square" rtlCol="0">
            <a:spAutoFit/>
          </a:bodyPr>
          <a:lstStyle/>
          <a:p>
            <a:pPr>
              <a:spcBef>
                <a:spcPts val="217"/>
              </a:spcBef>
            </a:pPr>
            <a:r>
              <a:rPr lang="ja-JP" altLang="en-US" sz="980" dirty="0">
                <a:latin typeface="游ゴシック" panose="020B0400000000000000" pitchFamily="50" charset="-128"/>
                <a:ea typeface="游ゴシック" panose="020B0400000000000000" pitchFamily="50" charset="-128"/>
              </a:rPr>
              <a:t>ジオパークとは「地球・大地（</a:t>
            </a:r>
            <a:r>
              <a:rPr lang="en-US" altLang="ja-JP" sz="980" dirty="0">
                <a:latin typeface="游ゴシック" panose="020B0400000000000000" pitchFamily="50" charset="-128"/>
                <a:ea typeface="游ゴシック" panose="020B0400000000000000" pitchFamily="50" charset="-128"/>
              </a:rPr>
              <a:t>Geo</a:t>
            </a:r>
            <a:r>
              <a:rPr lang="ja-JP" altLang="en-US" sz="980" dirty="0">
                <a:latin typeface="游ゴシック" panose="020B0400000000000000" pitchFamily="50" charset="-128"/>
                <a:ea typeface="游ゴシック" panose="020B0400000000000000" pitchFamily="50" charset="-128"/>
              </a:rPr>
              <a:t>）」と「公園</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a:t>
            </a:r>
            <a:r>
              <a:rPr lang="en-US" altLang="ja-JP" sz="980" dirty="0">
                <a:latin typeface="游ゴシック" panose="020B0400000000000000" pitchFamily="50" charset="-128"/>
                <a:ea typeface="游ゴシック" panose="020B0400000000000000" pitchFamily="50" charset="-128"/>
              </a:rPr>
              <a:t>Park</a:t>
            </a:r>
            <a:r>
              <a:rPr lang="ja-JP" altLang="en-US" sz="980" dirty="0">
                <a:latin typeface="游ゴシック" panose="020B0400000000000000" pitchFamily="50" charset="-128"/>
                <a:ea typeface="游ゴシック" panose="020B0400000000000000" pitchFamily="50" charset="-128"/>
              </a:rPr>
              <a:t>）」を組み合わせた言葉。その名の通り、地</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球や大地を丸ごと楽しむことができる場所のことで、</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地形や地質だけでなく、人々の暮らしや歴史文化な</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ども対象になります。</a:t>
            </a:r>
            <a:r>
              <a:rPr lang="en-US" altLang="ja-JP" sz="980" dirty="0">
                <a:latin typeface="游ゴシック" panose="020B0400000000000000" pitchFamily="50" charset="-128"/>
                <a:ea typeface="游ゴシック" panose="020B0400000000000000" pitchFamily="50" charset="-128"/>
              </a:rPr>
              <a:t>2017</a:t>
            </a:r>
            <a:r>
              <a:rPr lang="ja-JP" altLang="en-US" sz="980" dirty="0">
                <a:latin typeface="游ゴシック" panose="020B0400000000000000" pitchFamily="50" charset="-128"/>
                <a:ea typeface="游ゴシック" panose="020B0400000000000000" pitchFamily="50" charset="-128"/>
              </a:rPr>
              <a:t>年</a:t>
            </a:r>
            <a:r>
              <a:rPr lang="en-US" altLang="ja-JP" sz="980" dirty="0">
                <a:latin typeface="游ゴシック" panose="020B0400000000000000" pitchFamily="50" charset="-128"/>
                <a:ea typeface="游ゴシック" panose="020B0400000000000000" pitchFamily="50" charset="-128"/>
              </a:rPr>
              <a:t>6</a:t>
            </a:r>
            <a:r>
              <a:rPr lang="ja-JP" altLang="en-US" sz="980" dirty="0">
                <a:latin typeface="游ゴシック" panose="020B0400000000000000" pitchFamily="50" charset="-128"/>
                <a:ea typeface="游ゴシック" panose="020B0400000000000000" pitchFamily="50" charset="-128"/>
              </a:rPr>
              <a:t>月現在、国内には日</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本ジオパーク委員会が認定した「日本ジオパーク」</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が</a:t>
            </a:r>
            <a:r>
              <a:rPr lang="en-US" altLang="ja-JP" sz="980" dirty="0">
                <a:latin typeface="游ゴシック" panose="020B0400000000000000" pitchFamily="50" charset="-128"/>
                <a:ea typeface="游ゴシック" panose="020B0400000000000000" pitchFamily="50" charset="-128"/>
              </a:rPr>
              <a:t>43</a:t>
            </a:r>
            <a:r>
              <a:rPr lang="ja-JP" altLang="en-US" sz="980" dirty="0">
                <a:latin typeface="游ゴシック" panose="020B0400000000000000" pitchFamily="50" charset="-128"/>
                <a:ea typeface="游ゴシック" panose="020B0400000000000000" pitchFamily="50" charset="-128"/>
              </a:rPr>
              <a:t>地域あります。北海道からは白滝（遠軽町）、</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三笠（三笠市）、とかち鹿追（鹿追町）、洞爺湖有</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珠山（洞爺湖町）、アポイ岳（様似町）の</a:t>
            </a:r>
            <a:r>
              <a:rPr lang="en-US" altLang="ja-JP" sz="980" dirty="0">
                <a:latin typeface="游ゴシック" panose="020B0400000000000000" pitchFamily="50" charset="-128"/>
                <a:ea typeface="游ゴシック" panose="020B0400000000000000" pitchFamily="50" charset="-128"/>
              </a:rPr>
              <a:t>5</a:t>
            </a:r>
            <a:r>
              <a:rPr lang="ja-JP" altLang="en-US" sz="980" dirty="0">
                <a:latin typeface="游ゴシック" panose="020B0400000000000000" pitchFamily="50" charset="-128"/>
                <a:ea typeface="游ゴシック" panose="020B0400000000000000" pitchFamily="50" charset="-128"/>
              </a:rPr>
              <a:t>地域が</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選ばれています。</a:t>
            </a:r>
            <a:endParaRPr lang="en-US" altLang="ja-JP" sz="980" dirty="0">
              <a:latin typeface="游ゴシック" panose="020B0400000000000000" pitchFamily="50" charset="-128"/>
              <a:ea typeface="游ゴシック" panose="020B0400000000000000" pitchFamily="50" charset="-128"/>
            </a:endParaRPr>
          </a:p>
        </p:txBody>
      </p:sp>
      <p:sp>
        <p:nvSpPr>
          <p:cNvPr id="9" name="テキスト ボックス 8">
            <a:extLst>
              <a:ext uri="{FF2B5EF4-FFF2-40B4-BE49-F238E27FC236}">
                <a16:creationId xmlns:a16="http://schemas.microsoft.com/office/drawing/2014/main" id="{3A175E0F-74EB-4DBC-8728-2DA5708D93F5}"/>
              </a:ext>
            </a:extLst>
          </p:cNvPr>
          <p:cNvSpPr txBox="1"/>
          <p:nvPr/>
        </p:nvSpPr>
        <p:spPr>
          <a:xfrm>
            <a:off x="3728864" y="1960464"/>
            <a:ext cx="3005951" cy="707886"/>
          </a:xfrm>
          <a:prstGeom prst="rect">
            <a:avLst/>
          </a:prstGeom>
          <a:noFill/>
        </p:spPr>
        <p:txBody>
          <a:bodyPr wrap="none" rtlCol="0">
            <a:spAutoFit/>
          </a:bodyPr>
          <a:lstStyle/>
          <a:p>
            <a:r>
              <a:rPr lang="ja-JP" altLang="en-US" sz="2000" b="1" dirty="0">
                <a:latin typeface="游ゴシック" panose="020B0400000000000000" pitchFamily="50" charset="-128"/>
                <a:ea typeface="游ゴシック" panose="020B0400000000000000" pitchFamily="50" charset="-128"/>
              </a:rPr>
              <a:t>地域と人々の結びつきを</a:t>
            </a:r>
            <a:endParaRPr lang="en-US" altLang="ja-JP" sz="2000" b="1" dirty="0">
              <a:latin typeface="游ゴシック" panose="020B0400000000000000" pitchFamily="50" charset="-128"/>
              <a:ea typeface="游ゴシック" panose="020B0400000000000000" pitchFamily="50" charset="-128"/>
            </a:endParaRPr>
          </a:p>
          <a:p>
            <a:r>
              <a:rPr lang="ja-JP" altLang="en-US" sz="2000" b="1" dirty="0">
                <a:latin typeface="游ゴシック" panose="020B0400000000000000" pitchFamily="50" charset="-128"/>
                <a:ea typeface="游ゴシック" panose="020B0400000000000000" pitchFamily="50" charset="-128"/>
              </a:rPr>
              <a:t>感じる「ジオサイト」</a:t>
            </a:r>
            <a:endParaRPr lang="en-US" altLang="ja-JP" sz="2000" b="1" dirty="0">
              <a:latin typeface="游ゴシック" panose="020B0400000000000000" pitchFamily="50" charset="-128"/>
              <a:ea typeface="游ゴシック" panose="020B0400000000000000" pitchFamily="50" charset="-128"/>
            </a:endParaRPr>
          </a:p>
        </p:txBody>
      </p:sp>
      <p:sp>
        <p:nvSpPr>
          <p:cNvPr id="10" name="テキスト ボックス 9">
            <a:extLst>
              <a:ext uri="{FF2B5EF4-FFF2-40B4-BE49-F238E27FC236}">
                <a16:creationId xmlns:a16="http://schemas.microsoft.com/office/drawing/2014/main" id="{063F81C9-0E8C-4914-BD01-1B249A002901}"/>
              </a:ext>
            </a:extLst>
          </p:cNvPr>
          <p:cNvSpPr txBox="1"/>
          <p:nvPr/>
        </p:nvSpPr>
        <p:spPr>
          <a:xfrm>
            <a:off x="3728864" y="2702836"/>
            <a:ext cx="3078212" cy="1654812"/>
          </a:xfrm>
          <a:prstGeom prst="rect">
            <a:avLst/>
          </a:prstGeom>
          <a:noFill/>
        </p:spPr>
        <p:txBody>
          <a:bodyPr wrap="square" rtlCol="0">
            <a:spAutoFit/>
          </a:bodyPr>
          <a:lstStyle/>
          <a:p>
            <a:pPr>
              <a:spcBef>
                <a:spcPts val="217"/>
              </a:spcBef>
            </a:pPr>
            <a:r>
              <a:rPr lang="ja-JP" altLang="en-US" sz="980" dirty="0">
                <a:latin typeface="游ゴシック" panose="020B0400000000000000" pitchFamily="50" charset="-128"/>
                <a:ea typeface="游ゴシック" panose="020B0400000000000000" pitchFamily="50" charset="-128"/>
              </a:rPr>
              <a:t>それぞれのジオパークでは、見どころとなる場所を</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「ジオサイト」に指定して、より多くの人々が将来</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にわたって地域の魅力を知り、利用できるように保</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護しています。さらに、ジオサイトを教育や観光に</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活かし、人々の暮らしや歴史・文化への理解を深め、</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地域を元気にするための活動なども行われています。</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目の前に広がる景色や、地元の料理の中には、ジオ</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と人々との物語が秘められています。五感をフルに</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活用して、ジオパークを全身で感じてみてください。</a:t>
            </a:r>
            <a:endParaRPr lang="en-US" altLang="ja-JP" sz="980" dirty="0">
              <a:latin typeface="游ゴシック" panose="020B0400000000000000" pitchFamily="50" charset="-128"/>
              <a:ea typeface="游ゴシック" panose="020B0400000000000000" pitchFamily="50" charset="-128"/>
            </a:endParaRPr>
          </a:p>
        </p:txBody>
      </p:sp>
      <p:sp>
        <p:nvSpPr>
          <p:cNvPr id="11" name="テキスト ボックス 10">
            <a:extLst>
              <a:ext uri="{FF2B5EF4-FFF2-40B4-BE49-F238E27FC236}">
                <a16:creationId xmlns:a16="http://schemas.microsoft.com/office/drawing/2014/main" id="{B10688C0-34E9-4FF8-ABBE-5A66752548E0}"/>
              </a:ext>
            </a:extLst>
          </p:cNvPr>
          <p:cNvSpPr txBox="1"/>
          <p:nvPr/>
        </p:nvSpPr>
        <p:spPr>
          <a:xfrm>
            <a:off x="506636" y="5165141"/>
            <a:ext cx="2953053" cy="308995"/>
          </a:xfrm>
          <a:prstGeom prst="rect">
            <a:avLst/>
          </a:prstGeom>
          <a:noFill/>
        </p:spPr>
        <p:txBody>
          <a:bodyPr wrap="none" rtlCol="0">
            <a:spAutoFit/>
          </a:bodyPr>
          <a:lstStyle/>
          <a:p>
            <a:r>
              <a:rPr lang="ja-JP" altLang="en-US" sz="1408" dirty="0">
                <a:solidFill>
                  <a:srgbClr val="00B0F0"/>
                </a:solidFill>
                <a:latin typeface="游ゴシック" panose="020B0400000000000000" pitchFamily="50" charset="-128"/>
                <a:ea typeface="游ゴシック" panose="020B0400000000000000" pitchFamily="50" charset="-128"/>
              </a:rPr>
              <a:t> 世界ジオパークについて調べよう</a:t>
            </a:r>
            <a:endParaRPr lang="en-US" altLang="ja-JP" sz="1408" dirty="0">
              <a:solidFill>
                <a:srgbClr val="00B0F0"/>
              </a:solidFill>
              <a:latin typeface="游ゴシック" panose="020B0400000000000000" pitchFamily="50" charset="-128"/>
              <a:ea typeface="游ゴシック" panose="020B0400000000000000" pitchFamily="50" charset="-128"/>
            </a:endParaRPr>
          </a:p>
        </p:txBody>
      </p:sp>
      <p:sp>
        <p:nvSpPr>
          <p:cNvPr id="12" name="正方形/長方形 11">
            <a:extLst>
              <a:ext uri="{FF2B5EF4-FFF2-40B4-BE49-F238E27FC236}">
                <a16:creationId xmlns:a16="http://schemas.microsoft.com/office/drawing/2014/main" id="{59ACE413-9CC5-4CDF-A6EA-7FB517F29DB7}"/>
              </a:ext>
            </a:extLst>
          </p:cNvPr>
          <p:cNvSpPr/>
          <p:nvPr/>
        </p:nvSpPr>
        <p:spPr>
          <a:xfrm>
            <a:off x="628953" y="5474136"/>
            <a:ext cx="6038177" cy="948978"/>
          </a:xfrm>
          <a:prstGeom prst="rect">
            <a:avLst/>
          </a:prstGeom>
        </p:spPr>
        <p:txBody>
          <a:bodyPr wrap="square">
            <a:spAutoFit/>
          </a:bodyPr>
          <a:lstStyle/>
          <a:p>
            <a:pPr>
              <a:spcBef>
                <a:spcPts val="217"/>
              </a:spcBef>
            </a:pPr>
            <a:r>
              <a:rPr lang="ja-JP" altLang="en-US" sz="980" dirty="0">
                <a:latin typeface="游ゴシック" panose="020B0400000000000000" pitchFamily="50" charset="-128"/>
                <a:ea typeface="游ゴシック" panose="020B0400000000000000" pitchFamily="50" charset="-128"/>
              </a:rPr>
              <a:t>日本には、ユネスコが定める基準に基づいて認定された「ユネスコ世界ジオパーク」が</a:t>
            </a:r>
            <a:r>
              <a:rPr lang="en-US" altLang="ja-JP" sz="980" dirty="0">
                <a:latin typeface="游ゴシック" panose="020B0400000000000000" pitchFamily="50" charset="-128"/>
                <a:ea typeface="游ゴシック" panose="020B0400000000000000" pitchFamily="50" charset="-128"/>
              </a:rPr>
              <a:t>8</a:t>
            </a:r>
            <a:r>
              <a:rPr lang="ja-JP" altLang="en-US" sz="980" dirty="0">
                <a:latin typeface="游ゴシック" panose="020B0400000000000000" pitchFamily="50" charset="-128"/>
                <a:ea typeface="游ゴシック" panose="020B0400000000000000" pitchFamily="50" charset="-128"/>
              </a:rPr>
              <a:t>地域あります</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a:t>
            </a:r>
            <a:r>
              <a:rPr lang="en-US" altLang="ja-JP" sz="980" dirty="0">
                <a:latin typeface="游ゴシック" panose="020B0400000000000000" pitchFamily="50" charset="-128"/>
                <a:ea typeface="游ゴシック" panose="020B0400000000000000" pitchFamily="50" charset="-128"/>
              </a:rPr>
              <a:t>2017</a:t>
            </a:r>
            <a:r>
              <a:rPr lang="ja-JP" altLang="en-US" sz="980" dirty="0">
                <a:latin typeface="游ゴシック" panose="020B0400000000000000" pitchFamily="50" charset="-128"/>
                <a:ea typeface="游ゴシック" panose="020B0400000000000000" pitchFamily="50" charset="-128"/>
              </a:rPr>
              <a:t>年</a:t>
            </a:r>
            <a:r>
              <a:rPr lang="en-US" altLang="ja-JP" sz="980" dirty="0">
                <a:latin typeface="游ゴシック" panose="020B0400000000000000" pitchFamily="50" charset="-128"/>
                <a:ea typeface="游ゴシック" panose="020B0400000000000000" pitchFamily="50" charset="-128"/>
              </a:rPr>
              <a:t>6</a:t>
            </a:r>
            <a:r>
              <a:rPr lang="ja-JP" altLang="en-US" sz="980" dirty="0">
                <a:latin typeface="游ゴシック" panose="020B0400000000000000" pitchFamily="50" charset="-128"/>
                <a:ea typeface="游ゴシック" panose="020B0400000000000000" pitchFamily="50" charset="-128"/>
              </a:rPr>
              <a:t>月現在）。北海道では洞爺湖有珠山、アポイ岳が選ばれています。世界ジオパークの選定</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条件や、洞爺湖有珠山とアポイ岳がユネスコ世界ジオパークに選ばれた理由について調べましょう。</a:t>
            </a:r>
          </a:p>
          <a:p>
            <a:pPr>
              <a:spcBef>
                <a:spcPts val="217"/>
              </a:spcBef>
            </a:pPr>
            <a:endParaRPr lang="ja-JP" altLang="en-US" sz="980" dirty="0">
              <a:latin typeface="游ゴシック" panose="020B0400000000000000" pitchFamily="50" charset="-128"/>
              <a:ea typeface="游ゴシック" panose="020B0400000000000000" pitchFamily="50" charset="-128"/>
            </a:endParaRPr>
          </a:p>
          <a:p>
            <a:pPr>
              <a:spcBef>
                <a:spcPts val="217"/>
              </a:spcBef>
            </a:pPr>
            <a:endParaRPr lang="ja-JP" altLang="en-US" sz="980" dirty="0">
              <a:latin typeface="游ゴシック" panose="020B0400000000000000" pitchFamily="50" charset="-128"/>
              <a:ea typeface="游ゴシック" panose="020B0400000000000000" pitchFamily="50" charset="-128"/>
            </a:endParaRPr>
          </a:p>
        </p:txBody>
      </p:sp>
      <p:sp>
        <p:nvSpPr>
          <p:cNvPr id="13" name="テキスト ボックス 12">
            <a:extLst>
              <a:ext uri="{FF2B5EF4-FFF2-40B4-BE49-F238E27FC236}">
                <a16:creationId xmlns:a16="http://schemas.microsoft.com/office/drawing/2014/main" id="{77A1D817-BFB5-4287-BDE7-AD74A41A38DF}"/>
              </a:ext>
            </a:extLst>
          </p:cNvPr>
          <p:cNvSpPr txBox="1"/>
          <p:nvPr/>
        </p:nvSpPr>
        <p:spPr>
          <a:xfrm>
            <a:off x="7451714" y="5668452"/>
            <a:ext cx="1553630" cy="560346"/>
          </a:xfrm>
          <a:prstGeom prst="rect">
            <a:avLst/>
          </a:prstGeom>
          <a:noFill/>
        </p:spPr>
        <p:txBody>
          <a:bodyPr wrap="none" rtlCol="0">
            <a:spAutoFit/>
          </a:bodyPr>
          <a:lstStyle/>
          <a:p>
            <a:r>
              <a:rPr lang="en-US" altLang="ja-JP" sz="867" dirty="0">
                <a:latin typeface="游ゴシック" panose="020B0400000000000000" pitchFamily="50" charset="-128"/>
                <a:ea typeface="游ゴシック" panose="020B0400000000000000" pitchFamily="50" charset="-128"/>
              </a:rPr>
              <a:t>《</a:t>
            </a:r>
            <a:r>
              <a:rPr lang="ja-JP" altLang="en-US" sz="867" dirty="0">
                <a:latin typeface="游ゴシック" panose="020B0400000000000000" pitchFamily="50" charset="-128"/>
                <a:ea typeface="游ゴシック" panose="020B0400000000000000" pitchFamily="50" charset="-128"/>
              </a:rPr>
              <a:t>事前学習 参考</a:t>
            </a:r>
            <a:r>
              <a:rPr lang="en-US" altLang="ja-JP" sz="867" dirty="0">
                <a:latin typeface="游ゴシック" panose="020B0400000000000000" pitchFamily="50" charset="-128"/>
                <a:ea typeface="游ゴシック" panose="020B0400000000000000" pitchFamily="50" charset="-128"/>
              </a:rPr>
              <a:t>URL》</a:t>
            </a:r>
          </a:p>
          <a:p>
            <a:endParaRPr lang="en-US" altLang="ja-JP" sz="325" dirty="0">
              <a:latin typeface="游ゴシック" panose="020B0400000000000000" pitchFamily="50" charset="-128"/>
              <a:ea typeface="游ゴシック" panose="020B0400000000000000" pitchFamily="50" charset="-128"/>
            </a:endParaRPr>
          </a:p>
          <a:p>
            <a:pPr>
              <a:spcBef>
                <a:spcPts val="217"/>
              </a:spcBef>
            </a:pPr>
            <a:r>
              <a:rPr lang="ja-JP" altLang="en-US" sz="758" dirty="0">
                <a:solidFill>
                  <a:schemeClr val="accent1"/>
                </a:solidFill>
                <a:latin typeface="游ゴシック" panose="020B0400000000000000" pitchFamily="50" charset="-128"/>
                <a:ea typeface="游ゴシック" panose="020B0400000000000000" pitchFamily="50" charset="-128"/>
              </a:rPr>
              <a:t>●</a:t>
            </a:r>
            <a:r>
              <a:rPr lang="ja-JP" altLang="en-US" sz="758" dirty="0">
                <a:latin typeface="游ゴシック" panose="020B0400000000000000" pitchFamily="50" charset="-128"/>
                <a:ea typeface="游ゴシック" panose="020B0400000000000000" pitchFamily="50" charset="-128"/>
              </a:rPr>
              <a:t>日本ジオパークネットワーク</a:t>
            </a:r>
          </a:p>
          <a:p>
            <a:pPr>
              <a:spcBef>
                <a:spcPts val="217"/>
              </a:spcBef>
            </a:pPr>
            <a:r>
              <a:rPr lang="en-US" altLang="ja-JP" sz="758" dirty="0">
                <a:latin typeface="游ゴシック" panose="020B0400000000000000" pitchFamily="50" charset="-128"/>
                <a:ea typeface="游ゴシック" panose="020B0400000000000000" pitchFamily="50" charset="-128"/>
              </a:rPr>
              <a:t>www.geopark.jp/</a:t>
            </a:r>
          </a:p>
        </p:txBody>
      </p:sp>
      <p:pic>
        <p:nvPicPr>
          <p:cNvPr id="3" name="図 2">
            <a:extLst>
              <a:ext uri="{FF2B5EF4-FFF2-40B4-BE49-F238E27FC236}">
                <a16:creationId xmlns:a16="http://schemas.microsoft.com/office/drawing/2014/main" id="{B8FDF875-720F-4EBF-ABE3-108470D6D5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2239" y="1579426"/>
            <a:ext cx="2292580" cy="1496655"/>
          </a:xfrm>
          <a:prstGeom prst="rect">
            <a:avLst/>
          </a:prstGeom>
        </p:spPr>
      </p:pic>
      <p:sp>
        <p:nvSpPr>
          <p:cNvPr id="14" name="テキスト ボックス 13">
            <a:extLst>
              <a:ext uri="{FF2B5EF4-FFF2-40B4-BE49-F238E27FC236}">
                <a16:creationId xmlns:a16="http://schemas.microsoft.com/office/drawing/2014/main" id="{E481FE3F-2E2E-4741-8B01-731D59721BE4}"/>
              </a:ext>
            </a:extLst>
          </p:cNvPr>
          <p:cNvSpPr txBox="1"/>
          <p:nvPr/>
        </p:nvSpPr>
        <p:spPr>
          <a:xfrm>
            <a:off x="7082239" y="3076081"/>
            <a:ext cx="1511952" cy="225767"/>
          </a:xfrm>
          <a:prstGeom prst="rect">
            <a:avLst/>
          </a:prstGeom>
          <a:noFill/>
        </p:spPr>
        <p:txBody>
          <a:bodyPr wrap="none" rtlCol="0">
            <a:spAutoFit/>
          </a:bodyPr>
          <a:lstStyle/>
          <a:p>
            <a:r>
              <a:rPr lang="ja-JP" altLang="en-US" sz="867" dirty="0">
                <a:latin typeface="游ゴシック" panose="020B0400000000000000" pitchFamily="50" charset="-128"/>
                <a:ea typeface="游ゴシック" panose="020B0400000000000000" pitchFamily="50" charset="-128"/>
              </a:rPr>
              <a:t>▶洞爺湖有珠山ジオパーク</a:t>
            </a:r>
            <a:endParaRPr lang="en-US" altLang="ja-JP" sz="758" dirty="0">
              <a:latin typeface="游ゴシック" panose="020B0400000000000000" pitchFamily="50" charset="-128"/>
              <a:ea typeface="游ゴシック" panose="020B0400000000000000" pitchFamily="50" charset="-128"/>
            </a:endParaRPr>
          </a:p>
        </p:txBody>
      </p:sp>
      <p:sp>
        <p:nvSpPr>
          <p:cNvPr id="15" name="テキスト ボックス 14">
            <a:extLst>
              <a:ext uri="{FF2B5EF4-FFF2-40B4-BE49-F238E27FC236}">
                <a16:creationId xmlns:a16="http://schemas.microsoft.com/office/drawing/2014/main" id="{66F8B4D8-7279-4F6C-A4C7-8686FFE4F05B}"/>
              </a:ext>
            </a:extLst>
          </p:cNvPr>
          <p:cNvSpPr txBox="1"/>
          <p:nvPr/>
        </p:nvSpPr>
        <p:spPr>
          <a:xfrm>
            <a:off x="7082239" y="4926604"/>
            <a:ext cx="1069524" cy="225767"/>
          </a:xfrm>
          <a:prstGeom prst="rect">
            <a:avLst/>
          </a:prstGeom>
          <a:noFill/>
        </p:spPr>
        <p:txBody>
          <a:bodyPr wrap="none" rtlCol="0">
            <a:spAutoFit/>
          </a:bodyPr>
          <a:lstStyle/>
          <a:p>
            <a:r>
              <a:rPr lang="ja-JP" altLang="en-US" sz="867" dirty="0">
                <a:latin typeface="游ゴシック" panose="020B0400000000000000" pitchFamily="50" charset="-128"/>
                <a:ea typeface="游ゴシック" panose="020B0400000000000000" pitchFamily="50" charset="-128"/>
              </a:rPr>
              <a:t>▶白滝ジオパーク</a:t>
            </a:r>
            <a:endParaRPr lang="en-US" altLang="ja-JP" sz="758" dirty="0">
              <a:latin typeface="游ゴシック" panose="020B0400000000000000" pitchFamily="50" charset="-128"/>
              <a:ea typeface="游ゴシック" panose="020B0400000000000000" pitchFamily="50" charset="-128"/>
            </a:endParaRPr>
          </a:p>
        </p:txBody>
      </p:sp>
      <p:pic>
        <p:nvPicPr>
          <p:cNvPr id="16" name="図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4274" y="3430804"/>
            <a:ext cx="2290545" cy="1495800"/>
          </a:xfrm>
          <a:prstGeom prst="rect">
            <a:avLst/>
          </a:prstGeom>
        </p:spPr>
      </p:pic>
    </p:spTree>
    <p:extLst>
      <p:ext uri="{BB962C8B-B14F-4D97-AF65-F5344CB8AC3E}">
        <p14:creationId xmlns:p14="http://schemas.microsoft.com/office/powerpoint/2010/main" val="1242743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ED52F669-4E5E-4809-B4CB-2E8025A3CDFB}"/>
              </a:ext>
            </a:extLst>
          </p:cNvPr>
          <p:cNvSpPr txBox="1"/>
          <p:nvPr/>
        </p:nvSpPr>
        <p:spPr>
          <a:xfrm>
            <a:off x="506636" y="895317"/>
            <a:ext cx="559769" cy="242374"/>
          </a:xfrm>
          <a:prstGeom prst="rect">
            <a:avLst/>
          </a:prstGeom>
          <a:noFill/>
        </p:spPr>
        <p:txBody>
          <a:bodyPr wrap="none" rtlCol="0">
            <a:spAutoFit/>
          </a:bodyPr>
          <a:lstStyle/>
          <a:p>
            <a:r>
              <a:rPr lang="ja-JP" altLang="en-US" sz="975" dirty="0">
                <a:solidFill>
                  <a:schemeClr val="accent1"/>
                </a:solidFill>
                <a:latin typeface="游ゴシック" panose="020B0400000000000000" pitchFamily="50" charset="-128"/>
                <a:ea typeface="游ゴシック" panose="020B0400000000000000" pitchFamily="50" charset="-128"/>
              </a:rPr>
              <a:t>▶自然</a:t>
            </a:r>
            <a:endParaRPr lang="en-US" altLang="ja-JP" sz="975" dirty="0">
              <a:latin typeface="游ゴシック" panose="020B0400000000000000" pitchFamily="50" charset="-128"/>
              <a:ea typeface="游ゴシック" panose="020B0400000000000000" pitchFamily="50" charset="-128"/>
            </a:endParaRPr>
          </a:p>
        </p:txBody>
      </p:sp>
      <p:sp>
        <p:nvSpPr>
          <p:cNvPr id="5" name="テキスト ボックス 4">
            <a:extLst>
              <a:ext uri="{FF2B5EF4-FFF2-40B4-BE49-F238E27FC236}">
                <a16:creationId xmlns:a16="http://schemas.microsoft.com/office/drawing/2014/main" id="{EA7C3CFD-C393-4247-9214-35A2C1CF0A91}"/>
              </a:ext>
            </a:extLst>
          </p:cNvPr>
          <p:cNvSpPr txBox="1"/>
          <p:nvPr/>
        </p:nvSpPr>
        <p:spPr>
          <a:xfrm>
            <a:off x="506636" y="1145386"/>
            <a:ext cx="1555234" cy="275781"/>
          </a:xfrm>
          <a:prstGeom prst="rect">
            <a:avLst/>
          </a:prstGeom>
          <a:noFill/>
        </p:spPr>
        <p:txBody>
          <a:bodyPr wrap="none" rtlCol="0">
            <a:spAutoFit/>
          </a:bodyPr>
          <a:lstStyle/>
          <a:p>
            <a:r>
              <a:rPr lang="ja-JP" altLang="en-US" sz="1192" dirty="0">
                <a:solidFill>
                  <a:srgbClr val="00B0F0"/>
                </a:solidFill>
                <a:latin typeface="游ゴシック" panose="020B0400000000000000" pitchFamily="50" charset="-128"/>
                <a:ea typeface="游ゴシック" panose="020B0400000000000000" pitchFamily="50" charset="-128"/>
              </a:rPr>
              <a:t>ラムサール条約湿地</a:t>
            </a:r>
            <a:endParaRPr lang="en-US" altLang="ja-JP" sz="1192" dirty="0">
              <a:solidFill>
                <a:srgbClr val="00B0F0"/>
              </a:solidFill>
              <a:latin typeface="游ゴシック" panose="020B0400000000000000" pitchFamily="50" charset="-128"/>
              <a:ea typeface="游ゴシック" panose="020B0400000000000000" pitchFamily="50" charset="-128"/>
            </a:endParaRPr>
          </a:p>
        </p:txBody>
      </p:sp>
      <p:sp>
        <p:nvSpPr>
          <p:cNvPr id="6" name="テキスト ボックス 5">
            <a:extLst>
              <a:ext uri="{FF2B5EF4-FFF2-40B4-BE49-F238E27FC236}">
                <a16:creationId xmlns:a16="http://schemas.microsoft.com/office/drawing/2014/main" id="{13D4C1EB-68FC-4662-B338-7BD530701B57}"/>
              </a:ext>
            </a:extLst>
          </p:cNvPr>
          <p:cNvSpPr txBox="1"/>
          <p:nvPr/>
        </p:nvSpPr>
        <p:spPr>
          <a:xfrm>
            <a:off x="506636" y="1441823"/>
            <a:ext cx="6300440" cy="400110"/>
          </a:xfrm>
          <a:prstGeom prst="rect">
            <a:avLst/>
          </a:prstGeom>
          <a:noFill/>
        </p:spPr>
        <p:txBody>
          <a:bodyPr wrap="square" rtlCol="0">
            <a:spAutoFit/>
          </a:bodyPr>
          <a:lstStyle/>
          <a:p>
            <a:r>
              <a:rPr lang="ja-JP" altLang="en-US" sz="2000" b="1" dirty="0">
                <a:solidFill>
                  <a:schemeClr val="accent1"/>
                </a:solidFill>
                <a:latin typeface="游ゴシック" panose="020B0400000000000000" pitchFamily="50" charset="-128"/>
                <a:ea typeface="游ゴシック" panose="020B0400000000000000" pitchFamily="50" charset="-128"/>
              </a:rPr>
              <a:t>湿地の恵みとは？野生生物との共生を考えよう</a:t>
            </a:r>
            <a:endParaRPr lang="en-US" altLang="ja-JP" sz="2000" b="1" dirty="0">
              <a:solidFill>
                <a:schemeClr val="accent1"/>
              </a:solidFill>
              <a:latin typeface="游ゴシック" panose="020B0400000000000000" pitchFamily="50" charset="-128"/>
              <a:ea typeface="游ゴシック" panose="020B0400000000000000" pitchFamily="50" charset="-128"/>
            </a:endParaRPr>
          </a:p>
        </p:txBody>
      </p:sp>
      <p:sp>
        <p:nvSpPr>
          <p:cNvPr id="7" name="テキスト ボックス 6">
            <a:extLst>
              <a:ext uri="{FF2B5EF4-FFF2-40B4-BE49-F238E27FC236}">
                <a16:creationId xmlns:a16="http://schemas.microsoft.com/office/drawing/2014/main" id="{F7D7BE8A-8D48-40FB-9CA4-8C4EC8C8E55B}"/>
              </a:ext>
            </a:extLst>
          </p:cNvPr>
          <p:cNvSpPr txBox="1"/>
          <p:nvPr/>
        </p:nvSpPr>
        <p:spPr>
          <a:xfrm>
            <a:off x="506636" y="1960464"/>
            <a:ext cx="2236510" cy="707886"/>
          </a:xfrm>
          <a:prstGeom prst="rect">
            <a:avLst/>
          </a:prstGeom>
          <a:noFill/>
        </p:spPr>
        <p:txBody>
          <a:bodyPr wrap="none" rtlCol="0">
            <a:spAutoFit/>
          </a:bodyPr>
          <a:lstStyle/>
          <a:p>
            <a:r>
              <a:rPr lang="ja-JP" altLang="en-US" sz="2000" b="1" dirty="0">
                <a:latin typeface="游ゴシック" panose="020B0400000000000000" pitchFamily="50" charset="-128"/>
                <a:ea typeface="游ゴシック" panose="020B0400000000000000" pitchFamily="50" charset="-128"/>
              </a:rPr>
              <a:t>水鳥の楽園を守る</a:t>
            </a:r>
            <a:endParaRPr lang="en-US" altLang="ja-JP" sz="2000" b="1" dirty="0">
              <a:latin typeface="游ゴシック" panose="020B0400000000000000" pitchFamily="50" charset="-128"/>
              <a:ea typeface="游ゴシック" panose="020B0400000000000000" pitchFamily="50" charset="-128"/>
            </a:endParaRPr>
          </a:p>
          <a:p>
            <a:r>
              <a:rPr lang="ja-JP" altLang="en-US" sz="2000" b="1" dirty="0">
                <a:latin typeface="游ゴシック" panose="020B0400000000000000" pitchFamily="50" charset="-128"/>
                <a:ea typeface="游ゴシック" panose="020B0400000000000000" pitchFamily="50" charset="-128"/>
              </a:rPr>
              <a:t>ラムサール条約</a:t>
            </a:r>
            <a:endParaRPr lang="en-US" altLang="ja-JP" sz="2000" b="1" dirty="0">
              <a:latin typeface="游ゴシック" panose="020B0400000000000000" pitchFamily="50" charset="-128"/>
              <a:ea typeface="游ゴシック" panose="020B0400000000000000" pitchFamily="50" charset="-128"/>
            </a:endParaRPr>
          </a:p>
        </p:txBody>
      </p:sp>
      <p:sp>
        <p:nvSpPr>
          <p:cNvPr id="8" name="テキスト ボックス 7">
            <a:extLst>
              <a:ext uri="{FF2B5EF4-FFF2-40B4-BE49-F238E27FC236}">
                <a16:creationId xmlns:a16="http://schemas.microsoft.com/office/drawing/2014/main" id="{302FC634-6568-47C1-B43E-570FD3BEEEA4}"/>
              </a:ext>
            </a:extLst>
          </p:cNvPr>
          <p:cNvSpPr txBox="1"/>
          <p:nvPr/>
        </p:nvSpPr>
        <p:spPr>
          <a:xfrm>
            <a:off x="506636" y="2702836"/>
            <a:ext cx="3078212" cy="1654812"/>
          </a:xfrm>
          <a:prstGeom prst="rect">
            <a:avLst/>
          </a:prstGeom>
          <a:noFill/>
        </p:spPr>
        <p:txBody>
          <a:bodyPr wrap="square" rtlCol="0">
            <a:spAutoFit/>
          </a:bodyPr>
          <a:lstStyle/>
          <a:p>
            <a:pPr>
              <a:spcBef>
                <a:spcPts val="217"/>
              </a:spcBef>
            </a:pPr>
            <a:r>
              <a:rPr lang="ja-JP" altLang="en-US" sz="980" dirty="0">
                <a:latin typeface="游ゴシック" panose="020B0400000000000000" pitchFamily="50" charset="-128"/>
                <a:ea typeface="游ゴシック" panose="020B0400000000000000" pitchFamily="50" charset="-128"/>
              </a:rPr>
              <a:t>「ラムサール条約」は、</a:t>
            </a:r>
            <a:r>
              <a:rPr lang="en-US" altLang="ja-JP" sz="980" dirty="0">
                <a:latin typeface="游ゴシック" panose="020B0400000000000000" pitchFamily="50" charset="-128"/>
                <a:ea typeface="游ゴシック" panose="020B0400000000000000" pitchFamily="50" charset="-128"/>
              </a:rPr>
              <a:t>1971</a:t>
            </a:r>
            <a:r>
              <a:rPr lang="ja-JP" altLang="en-US" sz="980" dirty="0">
                <a:latin typeface="游ゴシック" panose="020B0400000000000000" pitchFamily="50" charset="-128"/>
                <a:ea typeface="游ゴシック" panose="020B0400000000000000" pitchFamily="50" charset="-128"/>
              </a:rPr>
              <a:t>年</a:t>
            </a:r>
            <a:r>
              <a:rPr lang="en-US" altLang="ja-JP" sz="980" dirty="0">
                <a:latin typeface="游ゴシック" panose="020B0400000000000000" pitchFamily="50" charset="-128"/>
                <a:ea typeface="游ゴシック" panose="020B0400000000000000" pitchFamily="50" charset="-128"/>
              </a:rPr>
              <a:t>2</a:t>
            </a:r>
            <a:r>
              <a:rPr lang="ja-JP" altLang="en-US" sz="980" dirty="0">
                <a:latin typeface="游ゴシック" panose="020B0400000000000000" pitchFamily="50" charset="-128"/>
                <a:ea typeface="游ゴシック" panose="020B0400000000000000" pitchFamily="50" charset="-128"/>
              </a:rPr>
              <a:t>月にイランのラム</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サールで採択された湿地に関する条約で、正式名称</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を「特に水鳥の生息地として国際的に重要な湿地に</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関する条約」といいます。生物多様性に富んだ湿地</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の環境を守り、湿地の恵みを上手に活用していくこ</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とを目的としています。</a:t>
            </a:r>
            <a:r>
              <a:rPr lang="en-US" altLang="ja-JP" sz="980" dirty="0">
                <a:latin typeface="游ゴシック" panose="020B0400000000000000" pitchFamily="50" charset="-128"/>
                <a:ea typeface="游ゴシック" panose="020B0400000000000000" pitchFamily="50" charset="-128"/>
              </a:rPr>
              <a:t>2017</a:t>
            </a:r>
            <a:r>
              <a:rPr lang="ja-JP" altLang="en-US" sz="980" dirty="0">
                <a:latin typeface="游ゴシック" panose="020B0400000000000000" pitchFamily="50" charset="-128"/>
                <a:ea typeface="游ゴシック" panose="020B0400000000000000" pitchFamily="50" charset="-128"/>
              </a:rPr>
              <a:t>年</a:t>
            </a:r>
            <a:r>
              <a:rPr lang="en-US" altLang="ja-JP" sz="980" dirty="0">
                <a:latin typeface="游ゴシック" panose="020B0400000000000000" pitchFamily="50" charset="-128"/>
                <a:ea typeface="游ゴシック" panose="020B0400000000000000" pitchFamily="50" charset="-128"/>
              </a:rPr>
              <a:t>6</a:t>
            </a:r>
            <a:r>
              <a:rPr lang="ja-JP" altLang="en-US" sz="980" dirty="0">
                <a:latin typeface="游ゴシック" panose="020B0400000000000000" pitchFamily="50" charset="-128"/>
                <a:ea typeface="游ゴシック" panose="020B0400000000000000" pitchFamily="50" charset="-128"/>
              </a:rPr>
              <a:t>月現在で、条約締</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約国は</a:t>
            </a:r>
            <a:r>
              <a:rPr lang="en-US" altLang="ja-JP" sz="980" dirty="0">
                <a:latin typeface="游ゴシック" panose="020B0400000000000000" pitchFamily="50" charset="-128"/>
                <a:ea typeface="游ゴシック" panose="020B0400000000000000" pitchFamily="50" charset="-128"/>
              </a:rPr>
              <a:t>169</a:t>
            </a:r>
            <a:r>
              <a:rPr lang="ja-JP" altLang="en-US" sz="980" dirty="0">
                <a:latin typeface="游ゴシック" panose="020B0400000000000000" pitchFamily="50" charset="-128"/>
                <a:ea typeface="游ゴシック" panose="020B0400000000000000" pitchFamily="50" charset="-128"/>
              </a:rPr>
              <a:t>ヵ国、登録湿地は</a:t>
            </a:r>
            <a:r>
              <a:rPr lang="en-US" altLang="ja-JP" sz="980" dirty="0">
                <a:latin typeface="游ゴシック" panose="020B0400000000000000" pitchFamily="50" charset="-128"/>
                <a:ea typeface="游ゴシック" panose="020B0400000000000000" pitchFamily="50" charset="-128"/>
              </a:rPr>
              <a:t>2,271</a:t>
            </a:r>
            <a:r>
              <a:rPr lang="ja-JP" altLang="en-US" sz="980" dirty="0">
                <a:latin typeface="游ゴシック" panose="020B0400000000000000" pitchFamily="50" charset="-128"/>
                <a:ea typeface="游ゴシック" panose="020B0400000000000000" pitchFamily="50" charset="-128"/>
              </a:rPr>
              <a:t>ヵ所となっていま</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す。日本国内には</a:t>
            </a:r>
            <a:r>
              <a:rPr lang="en-US" altLang="ja-JP" sz="980" dirty="0">
                <a:latin typeface="游ゴシック" panose="020B0400000000000000" pitchFamily="50" charset="-128"/>
                <a:ea typeface="游ゴシック" panose="020B0400000000000000" pitchFamily="50" charset="-128"/>
              </a:rPr>
              <a:t>50</a:t>
            </a:r>
            <a:r>
              <a:rPr lang="ja-JP" altLang="en-US" sz="980" dirty="0">
                <a:latin typeface="游ゴシック" panose="020B0400000000000000" pitchFamily="50" charset="-128"/>
                <a:ea typeface="游ゴシック" panose="020B0400000000000000" pitchFamily="50" charset="-128"/>
              </a:rPr>
              <a:t>ヵ所あり、うち北海道は国内第</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en-US" altLang="ja-JP" sz="980" dirty="0">
                <a:latin typeface="游ゴシック" panose="020B0400000000000000" pitchFamily="50" charset="-128"/>
                <a:ea typeface="游ゴシック" panose="020B0400000000000000" pitchFamily="50" charset="-128"/>
              </a:rPr>
              <a:t>1</a:t>
            </a:r>
            <a:r>
              <a:rPr lang="ja-JP" altLang="en-US" sz="980" dirty="0">
                <a:latin typeface="游ゴシック" panose="020B0400000000000000" pitchFamily="50" charset="-128"/>
                <a:ea typeface="游ゴシック" panose="020B0400000000000000" pitchFamily="50" charset="-128"/>
              </a:rPr>
              <a:t>号の釧路湿原をはじめ</a:t>
            </a:r>
            <a:r>
              <a:rPr lang="en-US" altLang="ja-JP" sz="980" dirty="0">
                <a:latin typeface="游ゴシック" panose="020B0400000000000000" pitchFamily="50" charset="-128"/>
                <a:ea typeface="游ゴシック" panose="020B0400000000000000" pitchFamily="50" charset="-128"/>
              </a:rPr>
              <a:t>13</a:t>
            </a:r>
            <a:r>
              <a:rPr lang="ja-JP" altLang="en-US" sz="980" dirty="0">
                <a:latin typeface="游ゴシック" panose="020B0400000000000000" pitchFamily="50" charset="-128"/>
                <a:ea typeface="游ゴシック" panose="020B0400000000000000" pitchFamily="50" charset="-128"/>
              </a:rPr>
              <a:t>ヵ所が登録されています。</a:t>
            </a:r>
            <a:endParaRPr lang="en-US" altLang="ja-JP" sz="980" dirty="0">
              <a:latin typeface="游ゴシック" panose="020B0400000000000000" pitchFamily="50" charset="-128"/>
              <a:ea typeface="游ゴシック" panose="020B0400000000000000" pitchFamily="50" charset="-128"/>
            </a:endParaRPr>
          </a:p>
        </p:txBody>
      </p:sp>
      <p:sp>
        <p:nvSpPr>
          <p:cNvPr id="9" name="テキスト ボックス 8">
            <a:extLst>
              <a:ext uri="{FF2B5EF4-FFF2-40B4-BE49-F238E27FC236}">
                <a16:creationId xmlns:a16="http://schemas.microsoft.com/office/drawing/2014/main" id="{3A175E0F-74EB-4DBC-8728-2DA5708D93F5}"/>
              </a:ext>
            </a:extLst>
          </p:cNvPr>
          <p:cNvSpPr txBox="1"/>
          <p:nvPr/>
        </p:nvSpPr>
        <p:spPr>
          <a:xfrm>
            <a:off x="3728864" y="1960464"/>
            <a:ext cx="2236510" cy="707886"/>
          </a:xfrm>
          <a:prstGeom prst="rect">
            <a:avLst/>
          </a:prstGeom>
          <a:noFill/>
        </p:spPr>
        <p:txBody>
          <a:bodyPr wrap="none" rtlCol="0">
            <a:spAutoFit/>
          </a:bodyPr>
          <a:lstStyle/>
          <a:p>
            <a:r>
              <a:rPr lang="ja-JP" altLang="en-US" sz="2000" b="1" dirty="0">
                <a:latin typeface="游ゴシック" panose="020B0400000000000000" pitchFamily="50" charset="-128"/>
                <a:ea typeface="游ゴシック" panose="020B0400000000000000" pitchFamily="50" charset="-128"/>
              </a:rPr>
              <a:t>美しい湿地が育む</a:t>
            </a:r>
            <a:endParaRPr lang="en-US" altLang="ja-JP" sz="2000" b="1" dirty="0">
              <a:latin typeface="游ゴシック" panose="020B0400000000000000" pitchFamily="50" charset="-128"/>
              <a:ea typeface="游ゴシック" panose="020B0400000000000000" pitchFamily="50" charset="-128"/>
            </a:endParaRPr>
          </a:p>
          <a:p>
            <a:r>
              <a:rPr lang="ja-JP" altLang="en-US" sz="2000" b="1" dirty="0">
                <a:latin typeface="游ゴシック" panose="020B0400000000000000" pitchFamily="50" charset="-128"/>
                <a:ea typeface="游ゴシック" panose="020B0400000000000000" pitchFamily="50" charset="-128"/>
              </a:rPr>
              <a:t>生物の営み</a:t>
            </a:r>
            <a:endParaRPr lang="en-US" altLang="ja-JP" sz="2000" b="1" dirty="0">
              <a:latin typeface="游ゴシック" panose="020B0400000000000000" pitchFamily="50" charset="-128"/>
              <a:ea typeface="游ゴシック" panose="020B0400000000000000" pitchFamily="50" charset="-128"/>
            </a:endParaRPr>
          </a:p>
        </p:txBody>
      </p:sp>
      <p:sp>
        <p:nvSpPr>
          <p:cNvPr id="10" name="テキスト ボックス 9">
            <a:extLst>
              <a:ext uri="{FF2B5EF4-FFF2-40B4-BE49-F238E27FC236}">
                <a16:creationId xmlns:a16="http://schemas.microsoft.com/office/drawing/2014/main" id="{063F81C9-0E8C-4914-BD01-1B249A002901}"/>
              </a:ext>
            </a:extLst>
          </p:cNvPr>
          <p:cNvSpPr txBox="1"/>
          <p:nvPr/>
        </p:nvSpPr>
        <p:spPr>
          <a:xfrm>
            <a:off x="3728864" y="2702836"/>
            <a:ext cx="3078212" cy="1654812"/>
          </a:xfrm>
          <a:prstGeom prst="rect">
            <a:avLst/>
          </a:prstGeom>
          <a:noFill/>
        </p:spPr>
        <p:txBody>
          <a:bodyPr wrap="square" rtlCol="0">
            <a:spAutoFit/>
          </a:bodyPr>
          <a:lstStyle/>
          <a:p>
            <a:pPr>
              <a:spcBef>
                <a:spcPts val="217"/>
              </a:spcBef>
            </a:pPr>
            <a:r>
              <a:rPr lang="ja-JP" altLang="en-US" sz="980" dirty="0">
                <a:latin typeface="游ゴシック" panose="020B0400000000000000" pitchFamily="50" charset="-128"/>
                <a:ea typeface="游ゴシック" panose="020B0400000000000000" pitchFamily="50" charset="-128"/>
              </a:rPr>
              <a:t>「湿地＝湿原」だと思ったら大間違い。ラムサール</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条約では、湿原、湖沼、ダム湖、河川、ため池、湧</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水地、水田、遊水池、地下水系、塩性湿地、干潟、</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藻場、サンゴ礁なども「湿地」に含まれるのです。</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湿地では、水鳥をはじめとしたさまざまな動植物が</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生きています。北海道内ではマリモやタンチョウの</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生息地となっている湿地や、</a:t>
            </a:r>
            <a:r>
              <a:rPr lang="en-US" altLang="ja-JP" sz="980" dirty="0">
                <a:latin typeface="游ゴシック" panose="020B0400000000000000" pitchFamily="50" charset="-128"/>
                <a:ea typeface="游ゴシック" panose="020B0400000000000000" pitchFamily="50" charset="-128"/>
              </a:rPr>
              <a:t>250</a:t>
            </a:r>
            <a:r>
              <a:rPr lang="ja-JP" altLang="en-US" sz="980" dirty="0">
                <a:latin typeface="游ゴシック" panose="020B0400000000000000" pitchFamily="50" charset="-128"/>
                <a:ea typeface="游ゴシック" panose="020B0400000000000000" pitchFamily="50" charset="-128"/>
              </a:rPr>
              <a:t>種類以上の鳥類が</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繁殖している湿地もあります。また、シジミやアサ</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リ、カキなどの好漁場になっている湿地もあります。</a:t>
            </a:r>
            <a:endParaRPr lang="en-US" altLang="ja-JP" sz="980" dirty="0">
              <a:latin typeface="游ゴシック" panose="020B0400000000000000" pitchFamily="50" charset="-128"/>
              <a:ea typeface="游ゴシック" panose="020B0400000000000000" pitchFamily="50" charset="-128"/>
            </a:endParaRPr>
          </a:p>
        </p:txBody>
      </p:sp>
      <p:sp>
        <p:nvSpPr>
          <p:cNvPr id="11" name="テキスト ボックス 10">
            <a:extLst>
              <a:ext uri="{FF2B5EF4-FFF2-40B4-BE49-F238E27FC236}">
                <a16:creationId xmlns:a16="http://schemas.microsoft.com/office/drawing/2014/main" id="{B10688C0-34E9-4FF8-ABBE-5A66752548E0}"/>
              </a:ext>
            </a:extLst>
          </p:cNvPr>
          <p:cNvSpPr txBox="1"/>
          <p:nvPr/>
        </p:nvSpPr>
        <p:spPr>
          <a:xfrm>
            <a:off x="506636" y="5165141"/>
            <a:ext cx="2228495" cy="308995"/>
          </a:xfrm>
          <a:prstGeom prst="rect">
            <a:avLst/>
          </a:prstGeom>
          <a:noFill/>
        </p:spPr>
        <p:txBody>
          <a:bodyPr wrap="none" rtlCol="0">
            <a:spAutoFit/>
          </a:bodyPr>
          <a:lstStyle/>
          <a:p>
            <a:r>
              <a:rPr lang="ja-JP" altLang="en-US" sz="1408" dirty="0">
                <a:solidFill>
                  <a:srgbClr val="00B0F0"/>
                </a:solidFill>
                <a:latin typeface="游ゴシック" panose="020B0400000000000000" pitchFamily="50" charset="-128"/>
                <a:ea typeface="游ゴシック" panose="020B0400000000000000" pitchFamily="50" charset="-128"/>
              </a:rPr>
              <a:t> 渡り鳥の生態を調べよう</a:t>
            </a:r>
            <a:endParaRPr lang="en-US" altLang="ja-JP" sz="1408" dirty="0">
              <a:solidFill>
                <a:srgbClr val="00B0F0"/>
              </a:solidFill>
              <a:latin typeface="游ゴシック" panose="020B0400000000000000" pitchFamily="50" charset="-128"/>
              <a:ea typeface="游ゴシック" panose="020B0400000000000000" pitchFamily="50" charset="-128"/>
            </a:endParaRPr>
          </a:p>
        </p:txBody>
      </p:sp>
      <p:sp>
        <p:nvSpPr>
          <p:cNvPr id="12" name="正方形/長方形 11">
            <a:extLst>
              <a:ext uri="{FF2B5EF4-FFF2-40B4-BE49-F238E27FC236}">
                <a16:creationId xmlns:a16="http://schemas.microsoft.com/office/drawing/2014/main" id="{59ACE413-9CC5-4CDF-A6EA-7FB517F29DB7}"/>
              </a:ext>
            </a:extLst>
          </p:cNvPr>
          <p:cNvSpPr/>
          <p:nvPr/>
        </p:nvSpPr>
        <p:spPr>
          <a:xfrm>
            <a:off x="628953" y="5474136"/>
            <a:ext cx="6038177" cy="596061"/>
          </a:xfrm>
          <a:prstGeom prst="rect">
            <a:avLst/>
          </a:prstGeom>
        </p:spPr>
        <p:txBody>
          <a:bodyPr wrap="square">
            <a:spAutoFit/>
          </a:bodyPr>
          <a:lstStyle/>
          <a:p>
            <a:pPr>
              <a:spcBef>
                <a:spcPts val="217"/>
              </a:spcBef>
            </a:pPr>
            <a:r>
              <a:rPr lang="ja-JP" altLang="en-US" sz="980" dirty="0">
                <a:latin typeface="游ゴシック" panose="020B0400000000000000" pitchFamily="50" charset="-128"/>
                <a:ea typeface="游ゴシック" panose="020B0400000000000000" pitchFamily="50" charset="-128"/>
              </a:rPr>
              <a:t>道内</a:t>
            </a:r>
            <a:r>
              <a:rPr lang="en-US" altLang="ja-JP" sz="980" dirty="0">
                <a:latin typeface="游ゴシック" panose="020B0400000000000000" pitchFamily="50" charset="-128"/>
                <a:ea typeface="游ゴシック" panose="020B0400000000000000" pitchFamily="50" charset="-128"/>
              </a:rPr>
              <a:t>13</a:t>
            </a:r>
            <a:r>
              <a:rPr lang="ja-JP" altLang="en-US" sz="980" dirty="0">
                <a:latin typeface="游ゴシック" panose="020B0400000000000000" pitchFamily="50" charset="-128"/>
                <a:ea typeface="游ゴシック" panose="020B0400000000000000" pitchFamily="50" charset="-128"/>
              </a:rPr>
              <a:t>カ所のラムサール条約湿地の中には、ハクチョウやマガンなど渡り鳥の渡来地や中継地となってい</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るところがあります。運が良ければ数万羽単位の野鳥の群れを観察することができるでしょう。そんな渡</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り鳥の生態や、渡りのルートを調べてみましょう。</a:t>
            </a:r>
          </a:p>
        </p:txBody>
      </p:sp>
      <p:sp>
        <p:nvSpPr>
          <p:cNvPr id="13" name="テキスト ボックス 12">
            <a:extLst>
              <a:ext uri="{FF2B5EF4-FFF2-40B4-BE49-F238E27FC236}">
                <a16:creationId xmlns:a16="http://schemas.microsoft.com/office/drawing/2014/main" id="{77A1D817-BFB5-4287-BDE7-AD74A41A38DF}"/>
              </a:ext>
            </a:extLst>
          </p:cNvPr>
          <p:cNvSpPr txBox="1"/>
          <p:nvPr/>
        </p:nvSpPr>
        <p:spPr>
          <a:xfrm>
            <a:off x="6992453" y="5452994"/>
            <a:ext cx="2472152" cy="1129476"/>
          </a:xfrm>
          <a:prstGeom prst="rect">
            <a:avLst/>
          </a:prstGeom>
          <a:noFill/>
        </p:spPr>
        <p:txBody>
          <a:bodyPr wrap="none" rtlCol="0">
            <a:spAutoFit/>
          </a:bodyPr>
          <a:lstStyle/>
          <a:p>
            <a:r>
              <a:rPr lang="en-US" altLang="ja-JP" sz="867" dirty="0">
                <a:latin typeface="游ゴシック" panose="020B0400000000000000" pitchFamily="50" charset="-128"/>
                <a:ea typeface="游ゴシック" panose="020B0400000000000000" pitchFamily="50" charset="-128"/>
              </a:rPr>
              <a:t>《</a:t>
            </a:r>
            <a:r>
              <a:rPr lang="ja-JP" altLang="en-US" sz="867" dirty="0">
                <a:latin typeface="游ゴシック" panose="020B0400000000000000" pitchFamily="50" charset="-128"/>
                <a:ea typeface="游ゴシック" panose="020B0400000000000000" pitchFamily="50" charset="-128"/>
              </a:rPr>
              <a:t>事前学習 参考</a:t>
            </a:r>
            <a:r>
              <a:rPr lang="en-US" altLang="ja-JP" sz="867" dirty="0">
                <a:latin typeface="游ゴシック" panose="020B0400000000000000" pitchFamily="50" charset="-128"/>
                <a:ea typeface="游ゴシック" panose="020B0400000000000000" pitchFamily="50" charset="-128"/>
              </a:rPr>
              <a:t>URL》</a:t>
            </a:r>
          </a:p>
          <a:p>
            <a:endParaRPr lang="en-US" altLang="ja-JP" sz="325" dirty="0">
              <a:latin typeface="游ゴシック" panose="020B0400000000000000" pitchFamily="50" charset="-128"/>
              <a:ea typeface="游ゴシック" panose="020B0400000000000000" pitchFamily="50" charset="-128"/>
            </a:endParaRPr>
          </a:p>
          <a:p>
            <a:pPr>
              <a:spcBef>
                <a:spcPts val="217"/>
              </a:spcBef>
            </a:pPr>
            <a:r>
              <a:rPr lang="ja-JP" altLang="en-US" sz="758" dirty="0">
                <a:solidFill>
                  <a:schemeClr val="accent1"/>
                </a:solidFill>
                <a:latin typeface="游ゴシック" panose="020B0400000000000000" pitchFamily="50" charset="-128"/>
                <a:ea typeface="游ゴシック" panose="020B0400000000000000" pitchFamily="50" charset="-128"/>
              </a:rPr>
              <a:t>●</a:t>
            </a:r>
            <a:r>
              <a:rPr lang="ja-JP" altLang="en-US" sz="758" dirty="0">
                <a:latin typeface="游ゴシック" panose="020B0400000000000000" pitchFamily="50" charset="-128"/>
                <a:ea typeface="游ゴシック" panose="020B0400000000000000" pitchFamily="50" charset="-128"/>
              </a:rPr>
              <a:t>環境省</a:t>
            </a:r>
          </a:p>
          <a:p>
            <a:pPr>
              <a:spcBef>
                <a:spcPts val="217"/>
              </a:spcBef>
            </a:pPr>
            <a:r>
              <a:rPr lang="en-US" altLang="ja-JP" sz="758" dirty="0">
                <a:latin typeface="游ゴシック" panose="020B0400000000000000" pitchFamily="50" charset="-128"/>
                <a:ea typeface="游ゴシック" panose="020B0400000000000000" pitchFamily="50" charset="-128"/>
              </a:rPr>
              <a:t>www.env.go.jp/nature/ramsar/conv/index.html</a:t>
            </a:r>
          </a:p>
          <a:p>
            <a:pPr>
              <a:spcBef>
                <a:spcPts val="217"/>
              </a:spcBef>
            </a:pPr>
            <a:r>
              <a:rPr lang="ja-JP" altLang="en-US" sz="758" dirty="0">
                <a:solidFill>
                  <a:schemeClr val="accent1"/>
                </a:solidFill>
                <a:latin typeface="游ゴシック" panose="020B0400000000000000" pitchFamily="50" charset="-128"/>
                <a:ea typeface="游ゴシック" panose="020B0400000000000000" pitchFamily="50" charset="-128"/>
              </a:rPr>
              <a:t>●</a:t>
            </a:r>
            <a:r>
              <a:rPr lang="ja-JP" altLang="en-US" sz="758" dirty="0">
                <a:latin typeface="游ゴシック" panose="020B0400000000000000" pitchFamily="50" charset="-128"/>
                <a:ea typeface="游ゴシック" panose="020B0400000000000000" pitchFamily="50" charset="-128"/>
              </a:rPr>
              <a:t>北海道</a:t>
            </a:r>
          </a:p>
          <a:p>
            <a:pPr>
              <a:spcBef>
                <a:spcPts val="217"/>
              </a:spcBef>
            </a:pPr>
            <a:r>
              <a:rPr lang="en-US" altLang="ja-JP" sz="758" dirty="0">
                <a:latin typeface="游ゴシック" panose="020B0400000000000000" pitchFamily="50" charset="-128"/>
                <a:ea typeface="游ゴシック" panose="020B0400000000000000" pitchFamily="50" charset="-128"/>
              </a:rPr>
              <a:t>www.pref.hokkaido.lg.jp/ks/skn/environ/wetland/r</a:t>
            </a:r>
          </a:p>
          <a:p>
            <a:pPr>
              <a:spcBef>
                <a:spcPts val="217"/>
              </a:spcBef>
            </a:pPr>
            <a:r>
              <a:rPr lang="en-US" altLang="ja-JP" sz="758" dirty="0">
                <a:latin typeface="游ゴシック" panose="020B0400000000000000" pitchFamily="50" charset="-128"/>
                <a:ea typeface="游ゴシック" panose="020B0400000000000000" pitchFamily="50" charset="-128"/>
              </a:rPr>
              <a:t>amsargaiyou.htm</a:t>
            </a:r>
          </a:p>
          <a:p>
            <a:pPr>
              <a:spcBef>
                <a:spcPts val="217"/>
              </a:spcBef>
            </a:pPr>
            <a:endParaRPr lang="en-US" altLang="ja-JP" sz="758" dirty="0">
              <a:latin typeface="游ゴシック" panose="020B0400000000000000" pitchFamily="50" charset="-128"/>
              <a:ea typeface="游ゴシック" panose="020B0400000000000000" pitchFamily="50" charset="-128"/>
            </a:endParaRPr>
          </a:p>
        </p:txBody>
      </p:sp>
      <p:pic>
        <p:nvPicPr>
          <p:cNvPr id="3" name="図 2">
            <a:extLst>
              <a:ext uri="{FF2B5EF4-FFF2-40B4-BE49-F238E27FC236}">
                <a16:creationId xmlns:a16="http://schemas.microsoft.com/office/drawing/2014/main" id="{039C175F-D1F1-40BA-8473-55CFA34F59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1244" y="1583990"/>
            <a:ext cx="2293575" cy="1496655"/>
          </a:xfrm>
          <a:prstGeom prst="rect">
            <a:avLst/>
          </a:prstGeom>
        </p:spPr>
      </p:pic>
      <p:pic>
        <p:nvPicPr>
          <p:cNvPr id="19" name="図 18">
            <a:extLst>
              <a:ext uri="{FF2B5EF4-FFF2-40B4-BE49-F238E27FC236}">
                <a16:creationId xmlns:a16="http://schemas.microsoft.com/office/drawing/2014/main" id="{27EAF33D-7281-4AD3-BD57-EBFD8A78D4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1244" y="3430803"/>
            <a:ext cx="2293451" cy="1497087"/>
          </a:xfrm>
          <a:prstGeom prst="rect">
            <a:avLst/>
          </a:prstGeom>
        </p:spPr>
      </p:pic>
      <p:sp>
        <p:nvSpPr>
          <p:cNvPr id="20" name="テキスト ボックス 19">
            <a:extLst>
              <a:ext uri="{FF2B5EF4-FFF2-40B4-BE49-F238E27FC236}">
                <a16:creationId xmlns:a16="http://schemas.microsoft.com/office/drawing/2014/main" id="{0D747889-A99A-4E59-9B0F-5EFB9DA31BA2}"/>
              </a:ext>
            </a:extLst>
          </p:cNvPr>
          <p:cNvSpPr txBox="1"/>
          <p:nvPr/>
        </p:nvSpPr>
        <p:spPr>
          <a:xfrm>
            <a:off x="7082239" y="3076081"/>
            <a:ext cx="737702" cy="225767"/>
          </a:xfrm>
          <a:prstGeom prst="rect">
            <a:avLst/>
          </a:prstGeom>
          <a:noFill/>
        </p:spPr>
        <p:txBody>
          <a:bodyPr wrap="none" rtlCol="0">
            <a:spAutoFit/>
          </a:bodyPr>
          <a:lstStyle/>
          <a:p>
            <a:r>
              <a:rPr lang="ja-JP" altLang="en-US" sz="867" dirty="0">
                <a:latin typeface="游ゴシック" panose="020B0400000000000000" pitchFamily="50" charset="-128"/>
                <a:ea typeface="游ゴシック" panose="020B0400000000000000" pitchFamily="50" charset="-128"/>
              </a:rPr>
              <a:t>▶釧路湿原</a:t>
            </a:r>
            <a:endParaRPr lang="en-US" altLang="ja-JP" sz="758" dirty="0">
              <a:latin typeface="游ゴシック" panose="020B0400000000000000" pitchFamily="50" charset="-128"/>
              <a:ea typeface="游ゴシック" panose="020B0400000000000000" pitchFamily="50" charset="-128"/>
            </a:endParaRPr>
          </a:p>
        </p:txBody>
      </p:sp>
      <p:sp>
        <p:nvSpPr>
          <p:cNvPr id="21" name="テキスト ボックス 20">
            <a:extLst>
              <a:ext uri="{FF2B5EF4-FFF2-40B4-BE49-F238E27FC236}">
                <a16:creationId xmlns:a16="http://schemas.microsoft.com/office/drawing/2014/main" id="{8B637FC5-63D1-4F7A-B922-6329B7A1DAB9}"/>
              </a:ext>
            </a:extLst>
          </p:cNvPr>
          <p:cNvSpPr txBox="1"/>
          <p:nvPr/>
        </p:nvSpPr>
        <p:spPr>
          <a:xfrm>
            <a:off x="7082239" y="4926604"/>
            <a:ext cx="627095" cy="225767"/>
          </a:xfrm>
          <a:prstGeom prst="rect">
            <a:avLst/>
          </a:prstGeom>
          <a:noFill/>
        </p:spPr>
        <p:txBody>
          <a:bodyPr wrap="none" rtlCol="0">
            <a:spAutoFit/>
          </a:bodyPr>
          <a:lstStyle/>
          <a:p>
            <a:r>
              <a:rPr lang="ja-JP" altLang="en-US" sz="867" dirty="0">
                <a:latin typeface="游ゴシック" panose="020B0400000000000000" pitchFamily="50" charset="-128"/>
                <a:ea typeface="游ゴシック" panose="020B0400000000000000" pitchFamily="50" charset="-128"/>
              </a:rPr>
              <a:t>▶宮島沼</a:t>
            </a:r>
            <a:endParaRPr lang="en-US" altLang="ja-JP" sz="758"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679809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ED52F669-4E5E-4809-B4CB-2E8025A3CDFB}"/>
              </a:ext>
            </a:extLst>
          </p:cNvPr>
          <p:cNvSpPr txBox="1"/>
          <p:nvPr/>
        </p:nvSpPr>
        <p:spPr>
          <a:xfrm>
            <a:off x="506636" y="895317"/>
            <a:ext cx="559769" cy="242374"/>
          </a:xfrm>
          <a:prstGeom prst="rect">
            <a:avLst/>
          </a:prstGeom>
          <a:noFill/>
        </p:spPr>
        <p:txBody>
          <a:bodyPr wrap="none" rtlCol="0">
            <a:spAutoFit/>
          </a:bodyPr>
          <a:lstStyle/>
          <a:p>
            <a:r>
              <a:rPr lang="ja-JP" altLang="en-US" sz="975" dirty="0">
                <a:solidFill>
                  <a:schemeClr val="accent1"/>
                </a:solidFill>
                <a:latin typeface="游ゴシック" panose="020B0400000000000000" pitchFamily="50" charset="-128"/>
                <a:ea typeface="游ゴシック" panose="020B0400000000000000" pitchFamily="50" charset="-128"/>
              </a:rPr>
              <a:t>▶自然</a:t>
            </a:r>
            <a:endParaRPr lang="en-US" altLang="ja-JP" sz="975" dirty="0">
              <a:latin typeface="游ゴシック" panose="020B0400000000000000" pitchFamily="50" charset="-128"/>
              <a:ea typeface="游ゴシック" panose="020B0400000000000000" pitchFamily="50" charset="-128"/>
            </a:endParaRPr>
          </a:p>
        </p:txBody>
      </p:sp>
      <p:sp>
        <p:nvSpPr>
          <p:cNvPr id="5" name="テキスト ボックス 4">
            <a:extLst>
              <a:ext uri="{FF2B5EF4-FFF2-40B4-BE49-F238E27FC236}">
                <a16:creationId xmlns:a16="http://schemas.microsoft.com/office/drawing/2014/main" id="{EA7C3CFD-C393-4247-9214-35A2C1CF0A91}"/>
              </a:ext>
            </a:extLst>
          </p:cNvPr>
          <p:cNvSpPr txBox="1"/>
          <p:nvPr/>
        </p:nvSpPr>
        <p:spPr>
          <a:xfrm>
            <a:off x="506636" y="1145386"/>
            <a:ext cx="793807" cy="275781"/>
          </a:xfrm>
          <a:prstGeom prst="rect">
            <a:avLst/>
          </a:prstGeom>
          <a:noFill/>
        </p:spPr>
        <p:txBody>
          <a:bodyPr wrap="none" rtlCol="0">
            <a:spAutoFit/>
          </a:bodyPr>
          <a:lstStyle/>
          <a:p>
            <a:r>
              <a:rPr lang="ja-JP" altLang="en-US" sz="1192" dirty="0">
                <a:solidFill>
                  <a:srgbClr val="00B0F0"/>
                </a:solidFill>
                <a:latin typeface="游ゴシック" panose="020B0400000000000000" pitchFamily="50" charset="-128"/>
                <a:ea typeface="游ゴシック" panose="020B0400000000000000" pitchFamily="50" charset="-128"/>
              </a:rPr>
              <a:t>自然公園</a:t>
            </a:r>
            <a:endParaRPr lang="en-US" altLang="ja-JP" sz="1192" dirty="0">
              <a:solidFill>
                <a:srgbClr val="00B0F0"/>
              </a:solidFill>
              <a:latin typeface="游ゴシック" panose="020B0400000000000000" pitchFamily="50" charset="-128"/>
              <a:ea typeface="游ゴシック" panose="020B0400000000000000" pitchFamily="50" charset="-128"/>
            </a:endParaRPr>
          </a:p>
        </p:txBody>
      </p:sp>
      <p:sp>
        <p:nvSpPr>
          <p:cNvPr id="6" name="テキスト ボックス 5">
            <a:extLst>
              <a:ext uri="{FF2B5EF4-FFF2-40B4-BE49-F238E27FC236}">
                <a16:creationId xmlns:a16="http://schemas.microsoft.com/office/drawing/2014/main" id="{13D4C1EB-68FC-4662-B338-7BD530701B57}"/>
              </a:ext>
            </a:extLst>
          </p:cNvPr>
          <p:cNvSpPr txBox="1"/>
          <p:nvPr/>
        </p:nvSpPr>
        <p:spPr>
          <a:xfrm>
            <a:off x="506636" y="1441823"/>
            <a:ext cx="6300440" cy="400110"/>
          </a:xfrm>
          <a:prstGeom prst="rect">
            <a:avLst/>
          </a:prstGeom>
          <a:noFill/>
        </p:spPr>
        <p:txBody>
          <a:bodyPr wrap="square" rtlCol="0">
            <a:spAutoFit/>
          </a:bodyPr>
          <a:lstStyle/>
          <a:p>
            <a:r>
              <a:rPr lang="ja-JP" altLang="en-US" sz="2000" b="1" dirty="0">
                <a:solidFill>
                  <a:schemeClr val="accent1"/>
                </a:solidFill>
                <a:latin typeface="游ゴシック" panose="020B0400000000000000" pitchFamily="50" charset="-128"/>
                <a:ea typeface="游ゴシック" panose="020B0400000000000000" pitchFamily="50" charset="-128"/>
              </a:rPr>
              <a:t>豊かな自然を保護し、みんなで楽しむための場所。</a:t>
            </a:r>
            <a:endParaRPr lang="en-US" altLang="ja-JP" sz="2000" b="1" dirty="0">
              <a:solidFill>
                <a:schemeClr val="accent1"/>
              </a:solidFill>
              <a:latin typeface="游ゴシック" panose="020B0400000000000000" pitchFamily="50" charset="-128"/>
              <a:ea typeface="游ゴシック" panose="020B0400000000000000" pitchFamily="50" charset="-128"/>
            </a:endParaRPr>
          </a:p>
        </p:txBody>
      </p:sp>
      <p:sp>
        <p:nvSpPr>
          <p:cNvPr id="7" name="テキスト ボックス 6">
            <a:extLst>
              <a:ext uri="{FF2B5EF4-FFF2-40B4-BE49-F238E27FC236}">
                <a16:creationId xmlns:a16="http://schemas.microsoft.com/office/drawing/2014/main" id="{F7D7BE8A-8D48-40FB-9CA4-8C4EC8C8E55B}"/>
              </a:ext>
            </a:extLst>
          </p:cNvPr>
          <p:cNvSpPr txBox="1"/>
          <p:nvPr/>
        </p:nvSpPr>
        <p:spPr>
          <a:xfrm>
            <a:off x="506636" y="1960464"/>
            <a:ext cx="2236510" cy="707886"/>
          </a:xfrm>
          <a:prstGeom prst="rect">
            <a:avLst/>
          </a:prstGeom>
          <a:noFill/>
        </p:spPr>
        <p:txBody>
          <a:bodyPr wrap="none" rtlCol="0">
            <a:spAutoFit/>
          </a:bodyPr>
          <a:lstStyle/>
          <a:p>
            <a:r>
              <a:rPr lang="ja-JP" altLang="en-US" sz="2000" b="1" dirty="0">
                <a:latin typeface="游ゴシック" panose="020B0400000000000000" pitchFamily="50" charset="-128"/>
                <a:ea typeface="游ゴシック" panose="020B0400000000000000" pitchFamily="50" charset="-128"/>
              </a:rPr>
              <a:t>北海道の大自然を</a:t>
            </a:r>
            <a:endParaRPr lang="en-US" altLang="ja-JP" sz="2000" b="1" dirty="0">
              <a:latin typeface="游ゴシック" panose="020B0400000000000000" pitchFamily="50" charset="-128"/>
              <a:ea typeface="游ゴシック" panose="020B0400000000000000" pitchFamily="50" charset="-128"/>
            </a:endParaRPr>
          </a:p>
          <a:p>
            <a:r>
              <a:rPr lang="ja-JP" altLang="en-US" sz="2000" b="1" dirty="0">
                <a:latin typeface="游ゴシック" panose="020B0400000000000000" pitchFamily="50" charset="-128"/>
                <a:ea typeface="游ゴシック" panose="020B0400000000000000" pitchFamily="50" charset="-128"/>
              </a:rPr>
              <a:t>楽しむ自然公園</a:t>
            </a:r>
            <a:endParaRPr lang="en-US" altLang="ja-JP" sz="2000" b="1" dirty="0">
              <a:latin typeface="游ゴシック" panose="020B0400000000000000" pitchFamily="50" charset="-128"/>
              <a:ea typeface="游ゴシック" panose="020B0400000000000000" pitchFamily="50" charset="-128"/>
            </a:endParaRPr>
          </a:p>
        </p:txBody>
      </p:sp>
      <p:sp>
        <p:nvSpPr>
          <p:cNvPr id="8" name="テキスト ボックス 7">
            <a:extLst>
              <a:ext uri="{FF2B5EF4-FFF2-40B4-BE49-F238E27FC236}">
                <a16:creationId xmlns:a16="http://schemas.microsoft.com/office/drawing/2014/main" id="{302FC634-6568-47C1-B43E-570FD3BEEEA4}"/>
              </a:ext>
            </a:extLst>
          </p:cNvPr>
          <p:cNvSpPr txBox="1"/>
          <p:nvPr/>
        </p:nvSpPr>
        <p:spPr>
          <a:xfrm>
            <a:off x="506636" y="2702836"/>
            <a:ext cx="3078212" cy="1831271"/>
          </a:xfrm>
          <a:prstGeom prst="rect">
            <a:avLst/>
          </a:prstGeom>
          <a:noFill/>
        </p:spPr>
        <p:txBody>
          <a:bodyPr wrap="square" rtlCol="0">
            <a:spAutoFit/>
          </a:bodyPr>
          <a:lstStyle/>
          <a:p>
            <a:pPr>
              <a:spcBef>
                <a:spcPts val="217"/>
              </a:spcBef>
            </a:pPr>
            <a:r>
              <a:rPr lang="ja-JP" altLang="en-US" sz="980" dirty="0">
                <a:latin typeface="游ゴシック" panose="020B0400000000000000" pitchFamily="50" charset="-128"/>
                <a:ea typeface="游ゴシック" panose="020B0400000000000000" pitchFamily="50" charset="-128"/>
              </a:rPr>
              <a:t>全国では、「自然公園法」に基づいて</a:t>
            </a:r>
            <a:r>
              <a:rPr lang="en-US" altLang="ja-JP" sz="980" dirty="0">
                <a:latin typeface="游ゴシック" panose="020B0400000000000000" pitchFamily="50" charset="-128"/>
                <a:ea typeface="游ゴシック" panose="020B0400000000000000" pitchFamily="50" charset="-128"/>
              </a:rPr>
              <a:t>487</a:t>
            </a:r>
            <a:r>
              <a:rPr lang="ja-JP" altLang="en-US" sz="980" dirty="0">
                <a:latin typeface="游ゴシック" panose="020B0400000000000000" pitchFamily="50" charset="-128"/>
                <a:ea typeface="游ゴシック" panose="020B0400000000000000" pitchFamily="50" charset="-128"/>
              </a:rPr>
              <a:t>ヵ所の</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「自然公園」が指定されています。美しい景観の中</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で、誰もがハイキングや登山などのレジャーを楽し</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み、自然について学ぶこともできる場所のことです。</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自然公園は、国が管理する「国立公園」と、都道府</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県が管理する「国定公園」「都道府県立公園」に分</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けられます。北海道には、国立公園が</a:t>
            </a:r>
            <a:r>
              <a:rPr lang="en-US" altLang="ja-JP" sz="980" dirty="0">
                <a:latin typeface="游ゴシック" panose="020B0400000000000000" pitchFamily="50" charset="-128"/>
                <a:ea typeface="游ゴシック" panose="020B0400000000000000" pitchFamily="50" charset="-128"/>
              </a:rPr>
              <a:t>6</a:t>
            </a:r>
            <a:r>
              <a:rPr lang="ja-JP" altLang="en-US" sz="980" dirty="0">
                <a:latin typeface="游ゴシック" panose="020B0400000000000000" pitchFamily="50" charset="-128"/>
                <a:ea typeface="游ゴシック" panose="020B0400000000000000" pitchFamily="50" charset="-128"/>
              </a:rPr>
              <a:t>ヵ所、国定</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公園が</a:t>
            </a:r>
            <a:r>
              <a:rPr lang="en-US" altLang="ja-JP" sz="980" dirty="0">
                <a:latin typeface="游ゴシック" panose="020B0400000000000000" pitchFamily="50" charset="-128"/>
                <a:ea typeface="游ゴシック" panose="020B0400000000000000" pitchFamily="50" charset="-128"/>
              </a:rPr>
              <a:t>5</a:t>
            </a:r>
            <a:r>
              <a:rPr lang="ja-JP" altLang="en-US" sz="980" dirty="0">
                <a:latin typeface="游ゴシック" panose="020B0400000000000000" pitchFamily="50" charset="-128"/>
                <a:ea typeface="游ゴシック" panose="020B0400000000000000" pitchFamily="50" charset="-128"/>
              </a:rPr>
              <a:t>ヵ所あります。道立自然公園は、国立・国</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定公園に次ぐ自然の風景地で、</a:t>
            </a:r>
            <a:r>
              <a:rPr lang="en-US" altLang="ja-JP" sz="980" dirty="0">
                <a:latin typeface="游ゴシック" panose="020B0400000000000000" pitchFamily="50" charset="-128"/>
                <a:ea typeface="游ゴシック" panose="020B0400000000000000" pitchFamily="50" charset="-128"/>
              </a:rPr>
              <a:t>15</a:t>
            </a:r>
            <a:r>
              <a:rPr lang="ja-JP" altLang="en-US" sz="980" dirty="0">
                <a:latin typeface="游ゴシック" panose="020B0400000000000000" pitchFamily="50" charset="-128"/>
                <a:ea typeface="游ゴシック" panose="020B0400000000000000" pitchFamily="50" charset="-128"/>
              </a:rPr>
              <a:t>ヵ所が指定されて</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います。</a:t>
            </a:r>
            <a:endParaRPr lang="en-US" altLang="ja-JP" sz="980" dirty="0">
              <a:latin typeface="游ゴシック" panose="020B0400000000000000" pitchFamily="50" charset="-128"/>
              <a:ea typeface="游ゴシック" panose="020B0400000000000000" pitchFamily="50" charset="-128"/>
            </a:endParaRPr>
          </a:p>
        </p:txBody>
      </p:sp>
      <p:sp>
        <p:nvSpPr>
          <p:cNvPr id="9" name="テキスト ボックス 8">
            <a:extLst>
              <a:ext uri="{FF2B5EF4-FFF2-40B4-BE49-F238E27FC236}">
                <a16:creationId xmlns:a16="http://schemas.microsoft.com/office/drawing/2014/main" id="{3A175E0F-74EB-4DBC-8728-2DA5708D93F5}"/>
              </a:ext>
            </a:extLst>
          </p:cNvPr>
          <p:cNvSpPr txBox="1"/>
          <p:nvPr/>
        </p:nvSpPr>
        <p:spPr>
          <a:xfrm>
            <a:off x="3728864" y="1960464"/>
            <a:ext cx="2749471" cy="707886"/>
          </a:xfrm>
          <a:prstGeom prst="rect">
            <a:avLst/>
          </a:prstGeom>
          <a:noFill/>
        </p:spPr>
        <p:txBody>
          <a:bodyPr wrap="none" rtlCol="0">
            <a:spAutoFit/>
          </a:bodyPr>
          <a:lstStyle/>
          <a:p>
            <a:r>
              <a:rPr lang="ja-JP" altLang="en-US" sz="2000" b="1" dirty="0">
                <a:latin typeface="游ゴシック" panose="020B0400000000000000" pitchFamily="50" charset="-128"/>
                <a:ea typeface="游ゴシック" panose="020B0400000000000000" pitchFamily="50" charset="-128"/>
              </a:rPr>
              <a:t>美しい地形や貴重な</a:t>
            </a:r>
            <a:endParaRPr lang="en-US" altLang="ja-JP" sz="2000" b="1" dirty="0">
              <a:latin typeface="游ゴシック" panose="020B0400000000000000" pitchFamily="50" charset="-128"/>
              <a:ea typeface="游ゴシック" panose="020B0400000000000000" pitchFamily="50" charset="-128"/>
            </a:endParaRPr>
          </a:p>
          <a:p>
            <a:r>
              <a:rPr lang="ja-JP" altLang="en-US" sz="2000" b="1" dirty="0">
                <a:latin typeface="游ゴシック" panose="020B0400000000000000" pitchFamily="50" charset="-128"/>
                <a:ea typeface="游ゴシック" panose="020B0400000000000000" pitchFamily="50" charset="-128"/>
              </a:rPr>
              <a:t>動植物に恵まれた楽園</a:t>
            </a:r>
            <a:endParaRPr lang="en-US" altLang="ja-JP" sz="2000" b="1" dirty="0">
              <a:latin typeface="游ゴシック" panose="020B0400000000000000" pitchFamily="50" charset="-128"/>
              <a:ea typeface="游ゴシック" panose="020B0400000000000000" pitchFamily="50" charset="-128"/>
            </a:endParaRPr>
          </a:p>
        </p:txBody>
      </p:sp>
      <p:sp>
        <p:nvSpPr>
          <p:cNvPr id="10" name="テキスト ボックス 9">
            <a:extLst>
              <a:ext uri="{FF2B5EF4-FFF2-40B4-BE49-F238E27FC236}">
                <a16:creationId xmlns:a16="http://schemas.microsoft.com/office/drawing/2014/main" id="{063F81C9-0E8C-4914-BD01-1B249A002901}"/>
              </a:ext>
            </a:extLst>
          </p:cNvPr>
          <p:cNvSpPr txBox="1"/>
          <p:nvPr/>
        </p:nvSpPr>
        <p:spPr>
          <a:xfrm>
            <a:off x="3728864" y="2702836"/>
            <a:ext cx="3078212" cy="1654812"/>
          </a:xfrm>
          <a:prstGeom prst="rect">
            <a:avLst/>
          </a:prstGeom>
          <a:noFill/>
        </p:spPr>
        <p:txBody>
          <a:bodyPr wrap="square" rtlCol="0">
            <a:spAutoFit/>
          </a:bodyPr>
          <a:lstStyle/>
          <a:p>
            <a:pPr>
              <a:spcBef>
                <a:spcPts val="217"/>
              </a:spcBef>
            </a:pPr>
            <a:r>
              <a:rPr lang="ja-JP" altLang="en-US" sz="980" dirty="0">
                <a:latin typeface="游ゴシック" panose="020B0400000000000000" pitchFamily="50" charset="-128"/>
                <a:ea typeface="游ゴシック" panose="020B0400000000000000" pitchFamily="50" charset="-128"/>
              </a:rPr>
              <a:t>北海道にある自然公園の総面積は、日本の都道府県</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でトップの約</a:t>
            </a:r>
            <a:r>
              <a:rPr lang="en-US" altLang="ja-JP" sz="980" dirty="0">
                <a:latin typeface="游ゴシック" panose="020B0400000000000000" pitchFamily="50" charset="-128"/>
                <a:ea typeface="游ゴシック" panose="020B0400000000000000" pitchFamily="50" charset="-128"/>
              </a:rPr>
              <a:t>86</a:t>
            </a:r>
            <a:r>
              <a:rPr lang="ja-JP" altLang="en-US" sz="980" dirty="0">
                <a:latin typeface="游ゴシック" panose="020B0400000000000000" pitchFamily="50" charset="-128"/>
                <a:ea typeface="游ゴシック" panose="020B0400000000000000" pitchFamily="50" charset="-128"/>
              </a:rPr>
              <a:t>万</a:t>
            </a:r>
            <a:r>
              <a:rPr lang="en-US" altLang="ja-JP" sz="980" dirty="0">
                <a:latin typeface="游ゴシック" panose="020B0400000000000000" pitchFamily="50" charset="-128"/>
                <a:ea typeface="游ゴシック" panose="020B0400000000000000" pitchFamily="50" charset="-128"/>
              </a:rPr>
              <a:t>ha</a:t>
            </a:r>
            <a:r>
              <a:rPr lang="ja-JP" altLang="en-US" sz="980" dirty="0">
                <a:latin typeface="游ゴシック" panose="020B0400000000000000" pitchFamily="50" charset="-128"/>
                <a:ea typeface="游ゴシック" panose="020B0400000000000000" pitchFamily="50" charset="-128"/>
              </a:rPr>
              <a:t>。これは広島県の面積を超える</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ほどの広さです。それらの自然公園の中では、火山</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活動によってできたカルデラ湖や、長い歳月をかけ</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て刻まれた渓谷、波に侵食された海岸など、自然の</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造形の美しさを堪能することができるでしょう。ま</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た、温泉が多いのも北海道の自然公園の大きな魅力。</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季節によっては、北海道ならではの貴重な高山植物</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や野生動物にも出合うことができます。</a:t>
            </a:r>
            <a:endParaRPr lang="en-US" altLang="ja-JP" sz="980" dirty="0">
              <a:latin typeface="游ゴシック" panose="020B0400000000000000" pitchFamily="50" charset="-128"/>
              <a:ea typeface="游ゴシック" panose="020B0400000000000000" pitchFamily="50" charset="-128"/>
            </a:endParaRPr>
          </a:p>
        </p:txBody>
      </p:sp>
      <p:sp>
        <p:nvSpPr>
          <p:cNvPr id="11" name="テキスト ボックス 10">
            <a:extLst>
              <a:ext uri="{FF2B5EF4-FFF2-40B4-BE49-F238E27FC236}">
                <a16:creationId xmlns:a16="http://schemas.microsoft.com/office/drawing/2014/main" id="{B10688C0-34E9-4FF8-ABBE-5A66752548E0}"/>
              </a:ext>
            </a:extLst>
          </p:cNvPr>
          <p:cNvSpPr txBox="1"/>
          <p:nvPr/>
        </p:nvSpPr>
        <p:spPr>
          <a:xfrm>
            <a:off x="506636" y="5165141"/>
            <a:ext cx="2953053" cy="308995"/>
          </a:xfrm>
          <a:prstGeom prst="rect">
            <a:avLst/>
          </a:prstGeom>
          <a:noFill/>
        </p:spPr>
        <p:txBody>
          <a:bodyPr wrap="none" rtlCol="0">
            <a:spAutoFit/>
          </a:bodyPr>
          <a:lstStyle/>
          <a:p>
            <a:r>
              <a:rPr lang="ja-JP" altLang="en-US" sz="1408" dirty="0">
                <a:solidFill>
                  <a:srgbClr val="00B0F0"/>
                </a:solidFill>
                <a:latin typeface="游ゴシック" panose="020B0400000000000000" pitchFamily="50" charset="-128"/>
                <a:ea typeface="游ゴシック" panose="020B0400000000000000" pitchFamily="50" charset="-128"/>
              </a:rPr>
              <a:t> 自然にやさしい登山のマナーとは</a:t>
            </a:r>
            <a:endParaRPr lang="en-US" altLang="ja-JP" sz="1408" dirty="0">
              <a:solidFill>
                <a:srgbClr val="00B0F0"/>
              </a:solidFill>
              <a:latin typeface="游ゴシック" panose="020B0400000000000000" pitchFamily="50" charset="-128"/>
              <a:ea typeface="游ゴシック" panose="020B0400000000000000" pitchFamily="50" charset="-128"/>
            </a:endParaRPr>
          </a:p>
        </p:txBody>
      </p:sp>
      <p:sp>
        <p:nvSpPr>
          <p:cNvPr id="12" name="正方形/長方形 11">
            <a:extLst>
              <a:ext uri="{FF2B5EF4-FFF2-40B4-BE49-F238E27FC236}">
                <a16:creationId xmlns:a16="http://schemas.microsoft.com/office/drawing/2014/main" id="{59ACE413-9CC5-4CDF-A6EA-7FB517F29DB7}"/>
              </a:ext>
            </a:extLst>
          </p:cNvPr>
          <p:cNvSpPr/>
          <p:nvPr/>
        </p:nvSpPr>
        <p:spPr>
          <a:xfrm>
            <a:off x="628953" y="5474136"/>
            <a:ext cx="6038177" cy="596061"/>
          </a:xfrm>
          <a:prstGeom prst="rect">
            <a:avLst/>
          </a:prstGeom>
        </p:spPr>
        <p:txBody>
          <a:bodyPr wrap="square">
            <a:spAutoFit/>
          </a:bodyPr>
          <a:lstStyle/>
          <a:p>
            <a:pPr>
              <a:spcBef>
                <a:spcPts val="217"/>
              </a:spcBef>
            </a:pPr>
            <a:r>
              <a:rPr lang="ja-JP" altLang="en-US" sz="980" dirty="0">
                <a:latin typeface="游ゴシック" panose="020B0400000000000000" pitchFamily="50" charset="-128"/>
                <a:ea typeface="游ゴシック" panose="020B0400000000000000" pitchFamily="50" charset="-128"/>
              </a:rPr>
              <a:t>北海道の大雪山国立公園は、国内最大の面積を誇る自然公園です。道内最高峰（</a:t>
            </a:r>
            <a:r>
              <a:rPr lang="en-US" altLang="ja-JP" sz="980" dirty="0">
                <a:latin typeface="游ゴシック" panose="020B0400000000000000" pitchFamily="50" charset="-128"/>
                <a:ea typeface="游ゴシック" panose="020B0400000000000000" pitchFamily="50" charset="-128"/>
              </a:rPr>
              <a:t>2,290m</a:t>
            </a:r>
            <a:r>
              <a:rPr lang="ja-JP" altLang="en-US" sz="980" dirty="0">
                <a:latin typeface="游ゴシック" panose="020B0400000000000000" pitchFamily="50" charset="-128"/>
                <a:ea typeface="游ゴシック" panose="020B0400000000000000" pitchFamily="50" charset="-128"/>
              </a:rPr>
              <a:t>）の旭岳を主峰</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とする大雪連峰や十勝連峰などがあり、多くの登山客が訪れます。しかし、近年では登山道の荒廃などの</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問題が叫ばれています。登山の時にはどのようなことに気を配れば自然を守れるでしょうか？</a:t>
            </a:r>
          </a:p>
        </p:txBody>
      </p:sp>
      <p:sp>
        <p:nvSpPr>
          <p:cNvPr id="13" name="テキスト ボックス 12">
            <a:extLst>
              <a:ext uri="{FF2B5EF4-FFF2-40B4-BE49-F238E27FC236}">
                <a16:creationId xmlns:a16="http://schemas.microsoft.com/office/drawing/2014/main" id="{77A1D817-BFB5-4287-BDE7-AD74A41A38DF}"/>
              </a:ext>
            </a:extLst>
          </p:cNvPr>
          <p:cNvSpPr txBox="1"/>
          <p:nvPr/>
        </p:nvSpPr>
        <p:spPr>
          <a:xfrm>
            <a:off x="6841771" y="5578203"/>
            <a:ext cx="2773516" cy="844911"/>
          </a:xfrm>
          <a:prstGeom prst="rect">
            <a:avLst/>
          </a:prstGeom>
          <a:noFill/>
        </p:spPr>
        <p:txBody>
          <a:bodyPr wrap="none" rtlCol="0">
            <a:spAutoFit/>
          </a:bodyPr>
          <a:lstStyle/>
          <a:p>
            <a:r>
              <a:rPr lang="en-US" altLang="ja-JP" sz="867" dirty="0">
                <a:latin typeface="游ゴシック" panose="020B0400000000000000" pitchFamily="50" charset="-128"/>
                <a:ea typeface="游ゴシック" panose="020B0400000000000000" pitchFamily="50" charset="-128"/>
              </a:rPr>
              <a:t>《</a:t>
            </a:r>
            <a:r>
              <a:rPr lang="ja-JP" altLang="en-US" sz="867" dirty="0">
                <a:latin typeface="游ゴシック" panose="020B0400000000000000" pitchFamily="50" charset="-128"/>
                <a:ea typeface="游ゴシック" panose="020B0400000000000000" pitchFamily="50" charset="-128"/>
              </a:rPr>
              <a:t>事前学習 参考</a:t>
            </a:r>
            <a:r>
              <a:rPr lang="en-US" altLang="ja-JP" sz="867" dirty="0">
                <a:latin typeface="游ゴシック" panose="020B0400000000000000" pitchFamily="50" charset="-128"/>
                <a:ea typeface="游ゴシック" panose="020B0400000000000000" pitchFamily="50" charset="-128"/>
              </a:rPr>
              <a:t>URL》</a:t>
            </a:r>
          </a:p>
          <a:p>
            <a:endParaRPr lang="en-US" altLang="ja-JP" sz="325" dirty="0">
              <a:latin typeface="游ゴシック" panose="020B0400000000000000" pitchFamily="50" charset="-128"/>
              <a:ea typeface="游ゴシック" panose="020B0400000000000000" pitchFamily="50" charset="-128"/>
            </a:endParaRPr>
          </a:p>
          <a:p>
            <a:pPr>
              <a:spcBef>
                <a:spcPts val="217"/>
              </a:spcBef>
            </a:pPr>
            <a:r>
              <a:rPr lang="ja-JP" altLang="en-US" sz="758" dirty="0">
                <a:solidFill>
                  <a:schemeClr val="accent1"/>
                </a:solidFill>
                <a:latin typeface="游ゴシック" panose="020B0400000000000000" pitchFamily="50" charset="-128"/>
                <a:ea typeface="游ゴシック" panose="020B0400000000000000" pitchFamily="50" charset="-128"/>
              </a:rPr>
              <a:t>●</a:t>
            </a:r>
            <a:r>
              <a:rPr lang="ja-JP" altLang="en-US" sz="758" dirty="0">
                <a:latin typeface="游ゴシック" panose="020B0400000000000000" pitchFamily="50" charset="-128"/>
                <a:ea typeface="游ゴシック" panose="020B0400000000000000" pitchFamily="50" charset="-128"/>
              </a:rPr>
              <a:t>環境省</a:t>
            </a:r>
          </a:p>
          <a:p>
            <a:pPr>
              <a:spcBef>
                <a:spcPts val="217"/>
              </a:spcBef>
            </a:pPr>
            <a:r>
              <a:rPr lang="en-US" altLang="ja-JP" sz="758" dirty="0">
                <a:latin typeface="游ゴシック" panose="020B0400000000000000" pitchFamily="50" charset="-128"/>
                <a:ea typeface="游ゴシック" panose="020B0400000000000000" pitchFamily="50" charset="-128"/>
              </a:rPr>
              <a:t>www.env.go.jp/park/doc/data.html</a:t>
            </a:r>
          </a:p>
          <a:p>
            <a:pPr>
              <a:spcBef>
                <a:spcPts val="217"/>
              </a:spcBef>
            </a:pPr>
            <a:r>
              <a:rPr lang="ja-JP" altLang="en-US" sz="758" dirty="0">
                <a:solidFill>
                  <a:schemeClr val="accent1"/>
                </a:solidFill>
                <a:latin typeface="游ゴシック" panose="020B0400000000000000" pitchFamily="50" charset="-128"/>
                <a:ea typeface="游ゴシック" panose="020B0400000000000000" pitchFamily="50" charset="-128"/>
              </a:rPr>
              <a:t>●</a:t>
            </a:r>
            <a:r>
              <a:rPr lang="ja-JP" altLang="en-US" sz="758" dirty="0">
                <a:latin typeface="游ゴシック" panose="020B0400000000000000" pitchFamily="50" charset="-128"/>
                <a:ea typeface="游ゴシック" panose="020B0400000000000000" pitchFamily="50" charset="-128"/>
              </a:rPr>
              <a:t>北海道</a:t>
            </a:r>
          </a:p>
          <a:p>
            <a:pPr>
              <a:spcBef>
                <a:spcPts val="217"/>
              </a:spcBef>
            </a:pPr>
            <a:r>
              <a:rPr lang="en-US" altLang="ja-JP" sz="758" dirty="0">
                <a:latin typeface="游ゴシック" panose="020B0400000000000000" pitchFamily="50" charset="-128"/>
                <a:ea typeface="游ゴシック" panose="020B0400000000000000" pitchFamily="50" charset="-128"/>
              </a:rPr>
              <a:t>www.pref.hokkaido.lg.jp/ks/skn/environ/parks/parks.htm</a:t>
            </a:r>
          </a:p>
        </p:txBody>
      </p:sp>
      <p:sp>
        <p:nvSpPr>
          <p:cNvPr id="18" name="テキスト ボックス 17">
            <a:extLst>
              <a:ext uri="{FF2B5EF4-FFF2-40B4-BE49-F238E27FC236}">
                <a16:creationId xmlns:a16="http://schemas.microsoft.com/office/drawing/2014/main" id="{D2FF72A3-AF0B-4D6C-9C23-D6A95F20C965}"/>
              </a:ext>
            </a:extLst>
          </p:cNvPr>
          <p:cNvSpPr txBox="1"/>
          <p:nvPr/>
        </p:nvSpPr>
        <p:spPr>
          <a:xfrm>
            <a:off x="7082239" y="3076081"/>
            <a:ext cx="1511952" cy="225767"/>
          </a:xfrm>
          <a:prstGeom prst="rect">
            <a:avLst/>
          </a:prstGeom>
          <a:noFill/>
        </p:spPr>
        <p:txBody>
          <a:bodyPr wrap="none" rtlCol="0">
            <a:spAutoFit/>
          </a:bodyPr>
          <a:lstStyle/>
          <a:p>
            <a:r>
              <a:rPr lang="ja-JP" altLang="en-US" sz="867" dirty="0">
                <a:latin typeface="游ゴシック" panose="020B0400000000000000" pitchFamily="50" charset="-128"/>
                <a:ea typeface="游ゴシック" panose="020B0400000000000000" pitchFamily="50" charset="-128"/>
              </a:rPr>
              <a:t>▶大雪山国立公園（旭岳）</a:t>
            </a:r>
            <a:endParaRPr lang="en-US" altLang="ja-JP" sz="758" dirty="0">
              <a:latin typeface="游ゴシック" panose="020B0400000000000000" pitchFamily="50" charset="-128"/>
              <a:ea typeface="游ゴシック" panose="020B0400000000000000" pitchFamily="50" charset="-128"/>
            </a:endParaRPr>
          </a:p>
        </p:txBody>
      </p:sp>
      <p:sp>
        <p:nvSpPr>
          <p:cNvPr id="19" name="テキスト ボックス 18">
            <a:extLst>
              <a:ext uri="{FF2B5EF4-FFF2-40B4-BE49-F238E27FC236}">
                <a16:creationId xmlns:a16="http://schemas.microsoft.com/office/drawing/2014/main" id="{6A1EBF61-2B38-4AD1-8BC9-A36DF34106CD}"/>
              </a:ext>
            </a:extLst>
          </p:cNvPr>
          <p:cNvSpPr txBox="1"/>
          <p:nvPr/>
        </p:nvSpPr>
        <p:spPr>
          <a:xfrm>
            <a:off x="7082239" y="4926604"/>
            <a:ext cx="2286203" cy="225767"/>
          </a:xfrm>
          <a:prstGeom prst="rect">
            <a:avLst/>
          </a:prstGeom>
          <a:noFill/>
        </p:spPr>
        <p:txBody>
          <a:bodyPr wrap="none" rtlCol="0">
            <a:spAutoFit/>
          </a:bodyPr>
          <a:lstStyle/>
          <a:p>
            <a:r>
              <a:rPr lang="ja-JP" altLang="en-US" sz="867" dirty="0">
                <a:latin typeface="游ゴシック" panose="020B0400000000000000" pitchFamily="50" charset="-128"/>
                <a:ea typeface="游ゴシック" panose="020B0400000000000000" pitchFamily="50" charset="-128"/>
              </a:rPr>
              <a:t>▶ニセコ積丹小樽海岸国定公園（神威岬）</a:t>
            </a:r>
            <a:endParaRPr lang="en-US" altLang="ja-JP" sz="758" dirty="0">
              <a:latin typeface="游ゴシック" panose="020B0400000000000000" pitchFamily="50" charset="-128"/>
              <a:ea typeface="游ゴシック" panose="020B0400000000000000" pitchFamily="50" charset="-128"/>
            </a:endParaRPr>
          </a:p>
        </p:txBody>
      </p:sp>
      <p:pic>
        <p:nvPicPr>
          <p:cNvPr id="3" name="図 2">
            <a:extLst>
              <a:ext uri="{FF2B5EF4-FFF2-40B4-BE49-F238E27FC236}">
                <a16:creationId xmlns:a16="http://schemas.microsoft.com/office/drawing/2014/main" id="{69711638-F497-493B-8A8D-A7B836C6FD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1244" y="1579590"/>
            <a:ext cx="2293451" cy="1496491"/>
          </a:xfrm>
          <a:prstGeom prst="rect">
            <a:avLst/>
          </a:prstGeom>
        </p:spPr>
      </p:pic>
      <p:pic>
        <p:nvPicPr>
          <p:cNvPr id="21" name="図 20">
            <a:extLst>
              <a:ext uri="{FF2B5EF4-FFF2-40B4-BE49-F238E27FC236}">
                <a16:creationId xmlns:a16="http://schemas.microsoft.com/office/drawing/2014/main" id="{E5E6030F-038B-4999-8240-32592B3C77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749" y="3433030"/>
            <a:ext cx="2287946" cy="1493574"/>
          </a:xfrm>
          <a:prstGeom prst="rect">
            <a:avLst/>
          </a:prstGeom>
        </p:spPr>
      </p:pic>
    </p:spTree>
    <p:extLst>
      <p:ext uri="{BB962C8B-B14F-4D97-AF65-F5344CB8AC3E}">
        <p14:creationId xmlns:p14="http://schemas.microsoft.com/office/powerpoint/2010/main" val="3694291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9933"/>
        </a:solidFill>
        <a:effectLst/>
      </p:bgPr>
    </p:bg>
    <p:spTree>
      <p:nvGrpSpPr>
        <p:cNvPr id="1" name=""/>
        <p:cNvGrpSpPr/>
        <p:nvPr/>
      </p:nvGrpSpPr>
      <p:grpSpPr>
        <a:xfrm>
          <a:off x="0" y="0"/>
          <a:ext cx="0" cy="0"/>
          <a:chOff x="0" y="0"/>
          <a:chExt cx="0" cy="0"/>
        </a:xfrm>
      </p:grpSpPr>
      <p:sp>
        <p:nvSpPr>
          <p:cNvPr id="4" name="正方形/長方形 3"/>
          <p:cNvSpPr/>
          <p:nvPr/>
        </p:nvSpPr>
        <p:spPr>
          <a:xfrm>
            <a:off x="5811891" y="-2434"/>
            <a:ext cx="4088904" cy="6860434"/>
          </a:xfrm>
          <a:prstGeom prst="rect">
            <a:avLst/>
          </a:prstGeom>
          <a:solidFill>
            <a:srgbClr val="996600"/>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2000" b="1" dirty="0">
                <a:latin typeface="游ゴシック" panose="020B0400000000000000" pitchFamily="50" charset="-128"/>
                <a:ea typeface="游ゴシック" panose="020B0400000000000000" pitchFamily="50" charset="-128"/>
              </a:rPr>
              <a:t>　</a:t>
            </a:r>
            <a:endParaRPr kumimoji="1" lang="en-US" altLang="ja-JP" sz="2000" b="1" dirty="0">
              <a:latin typeface="游ゴシック" panose="020B0400000000000000" pitchFamily="50" charset="-128"/>
              <a:ea typeface="游ゴシック" panose="020B0400000000000000" pitchFamily="50" charset="-128"/>
            </a:endParaRPr>
          </a:p>
          <a:p>
            <a:endParaRPr lang="en-US" altLang="ja-JP" sz="2000" b="1" dirty="0">
              <a:latin typeface="游ゴシック" panose="020B0400000000000000" pitchFamily="50" charset="-128"/>
              <a:ea typeface="游ゴシック" panose="020B0400000000000000" pitchFamily="50" charset="-128"/>
            </a:endParaRPr>
          </a:p>
          <a:p>
            <a:endParaRPr kumimoji="1" lang="en-US" altLang="ja-JP" sz="2000" b="1" dirty="0">
              <a:latin typeface="游ゴシック" panose="020B0400000000000000" pitchFamily="50" charset="-128"/>
              <a:ea typeface="游ゴシック" panose="020B0400000000000000" pitchFamily="50" charset="-128"/>
            </a:endParaRPr>
          </a:p>
          <a:p>
            <a:r>
              <a:rPr lang="ja-JP" altLang="en-US" sz="2000" b="1" dirty="0">
                <a:latin typeface="游ゴシック" panose="020B0400000000000000" pitchFamily="50" charset="-128"/>
                <a:ea typeface="游ゴシック" panose="020B0400000000000000" pitchFamily="50" charset="-128"/>
              </a:rPr>
              <a:t>　</a:t>
            </a:r>
            <a:r>
              <a:rPr kumimoji="1" lang="ja-JP" altLang="en-US" sz="2000" b="1" dirty="0">
                <a:latin typeface="游ゴシック" panose="020B0400000000000000" pitchFamily="50" charset="-128"/>
                <a:ea typeface="游ゴシック" panose="020B0400000000000000" pitchFamily="50" charset="-128"/>
              </a:rPr>
              <a:t>■藩政の歴史</a:t>
            </a:r>
            <a:endParaRPr kumimoji="1" lang="en-US" altLang="ja-JP" sz="2000" b="1" dirty="0">
              <a:latin typeface="游ゴシック" panose="020B0400000000000000" pitchFamily="50" charset="-128"/>
              <a:ea typeface="游ゴシック" panose="020B0400000000000000" pitchFamily="50" charset="-128"/>
            </a:endParaRPr>
          </a:p>
          <a:p>
            <a:endParaRPr lang="en-US" altLang="ja-JP" sz="2000" b="1" dirty="0">
              <a:latin typeface="游ゴシック" panose="020B0400000000000000" pitchFamily="50" charset="-128"/>
              <a:ea typeface="游ゴシック" panose="020B0400000000000000" pitchFamily="50" charset="-128"/>
            </a:endParaRPr>
          </a:p>
          <a:p>
            <a:r>
              <a:rPr kumimoji="1" lang="ja-JP" altLang="en-US" sz="2000" b="1" dirty="0">
                <a:latin typeface="游ゴシック" panose="020B0400000000000000" pitchFamily="50" charset="-128"/>
                <a:ea typeface="游ゴシック" panose="020B0400000000000000" pitchFamily="50" charset="-128"/>
              </a:rPr>
              <a:t>　■</a:t>
            </a:r>
            <a:r>
              <a:rPr lang="ja-JP" altLang="en-US" sz="2000" b="1" dirty="0">
                <a:latin typeface="游ゴシック" panose="020B0400000000000000" pitchFamily="50" charset="-128"/>
                <a:ea typeface="游ゴシック" panose="020B0400000000000000" pitchFamily="50" charset="-128"/>
              </a:rPr>
              <a:t>幕末・開国の歴史</a:t>
            </a:r>
            <a:endParaRPr kumimoji="1" lang="en-US" altLang="ja-JP" sz="2000" b="1" dirty="0">
              <a:latin typeface="游ゴシック" panose="020B0400000000000000" pitchFamily="50" charset="-128"/>
              <a:ea typeface="游ゴシック" panose="020B0400000000000000" pitchFamily="50" charset="-128"/>
            </a:endParaRPr>
          </a:p>
          <a:p>
            <a:endParaRPr lang="en-US" altLang="ja-JP" sz="2000" b="1" dirty="0">
              <a:latin typeface="游ゴシック" panose="020B0400000000000000" pitchFamily="50" charset="-128"/>
              <a:ea typeface="游ゴシック" panose="020B0400000000000000" pitchFamily="50" charset="-128"/>
            </a:endParaRPr>
          </a:p>
          <a:p>
            <a:r>
              <a:rPr kumimoji="1" lang="ja-JP" altLang="en-US" sz="2000" b="1" dirty="0">
                <a:latin typeface="游ゴシック" panose="020B0400000000000000" pitchFamily="50" charset="-128"/>
                <a:ea typeface="游ゴシック" panose="020B0400000000000000" pitchFamily="50" charset="-128"/>
              </a:rPr>
              <a:t>　■</a:t>
            </a:r>
            <a:r>
              <a:rPr lang="ja-JP" altLang="en-US" sz="2000" b="1" dirty="0">
                <a:latin typeface="游ゴシック" panose="020B0400000000000000" pitchFamily="50" charset="-128"/>
                <a:ea typeface="游ゴシック" panose="020B0400000000000000" pitchFamily="50" charset="-128"/>
              </a:rPr>
              <a:t>開拓の歴史</a:t>
            </a:r>
            <a:endParaRPr kumimoji="1" lang="en-US" altLang="ja-JP" sz="2000" b="1" dirty="0">
              <a:latin typeface="游ゴシック" panose="020B0400000000000000" pitchFamily="50" charset="-128"/>
              <a:ea typeface="游ゴシック" panose="020B0400000000000000" pitchFamily="50" charset="-128"/>
            </a:endParaRPr>
          </a:p>
          <a:p>
            <a:endParaRPr lang="en-US" altLang="ja-JP" sz="2000" b="1" dirty="0">
              <a:latin typeface="游ゴシック" panose="020B0400000000000000" pitchFamily="50" charset="-128"/>
              <a:ea typeface="游ゴシック" panose="020B0400000000000000" pitchFamily="50" charset="-128"/>
            </a:endParaRPr>
          </a:p>
          <a:p>
            <a:r>
              <a:rPr kumimoji="1" lang="ja-JP" altLang="en-US" sz="2000" b="1" dirty="0">
                <a:latin typeface="游ゴシック" panose="020B0400000000000000" pitchFamily="50" charset="-128"/>
                <a:ea typeface="游ゴシック" panose="020B0400000000000000" pitchFamily="50" charset="-128"/>
              </a:rPr>
              <a:t>　</a:t>
            </a:r>
          </a:p>
        </p:txBody>
      </p:sp>
      <p:sp>
        <p:nvSpPr>
          <p:cNvPr id="5" name="テキスト ボックス 4"/>
          <p:cNvSpPr txBox="1"/>
          <p:nvPr/>
        </p:nvSpPr>
        <p:spPr>
          <a:xfrm>
            <a:off x="344488" y="692696"/>
            <a:ext cx="3775393" cy="1169551"/>
          </a:xfrm>
          <a:prstGeom prst="rect">
            <a:avLst/>
          </a:prstGeom>
          <a:noFill/>
        </p:spPr>
        <p:txBody>
          <a:bodyPr wrap="none" rtlCol="0">
            <a:spAutoFit/>
          </a:bodyPr>
          <a:lstStyle/>
          <a:p>
            <a:r>
              <a:rPr lang="ja-JP" altLang="en-US" sz="7000" b="1" dirty="0">
                <a:solidFill>
                  <a:schemeClr val="bg1"/>
                </a:solidFill>
                <a:latin typeface="游ゴシック" panose="020B0400000000000000" pitchFamily="50" charset="-128"/>
                <a:ea typeface="游ゴシック" panose="020B0400000000000000" pitchFamily="50" charset="-128"/>
              </a:rPr>
              <a:t>歴史文化</a:t>
            </a:r>
            <a:endParaRPr lang="en-US" altLang="ja-JP" sz="7000" b="1" dirty="0">
              <a:solidFill>
                <a:schemeClr val="bg1"/>
              </a:solidFill>
              <a:latin typeface="游ゴシック" panose="020B0400000000000000" pitchFamily="50" charset="-128"/>
              <a:ea typeface="游ゴシック" panose="020B0400000000000000" pitchFamily="50" charset="-128"/>
            </a:endParaRPr>
          </a:p>
        </p:txBody>
      </p:sp>
      <p:sp>
        <p:nvSpPr>
          <p:cNvPr id="6" name="テキスト ボックス 5"/>
          <p:cNvSpPr txBox="1"/>
          <p:nvPr/>
        </p:nvSpPr>
        <p:spPr>
          <a:xfrm>
            <a:off x="344488" y="3284984"/>
            <a:ext cx="5081840" cy="3310073"/>
          </a:xfrm>
          <a:prstGeom prst="rect">
            <a:avLst/>
          </a:prstGeom>
          <a:noFill/>
        </p:spPr>
        <p:txBody>
          <a:bodyPr wrap="square" rtlCol="0">
            <a:spAutoFit/>
          </a:bodyPr>
          <a:lstStyle/>
          <a:p>
            <a:pPr>
              <a:spcBef>
                <a:spcPts val="217"/>
              </a:spcBef>
            </a:pPr>
            <a:r>
              <a:rPr lang="ja-JP" altLang="en-US" sz="1083" dirty="0">
                <a:solidFill>
                  <a:schemeClr val="bg1"/>
                </a:solidFill>
                <a:latin typeface="游ゴシック" panose="020B0400000000000000" pitchFamily="50" charset="-128"/>
                <a:ea typeface="游ゴシック" panose="020B0400000000000000" pitchFamily="50" charset="-128"/>
              </a:rPr>
              <a:t>北海道の歴史は、縄文時代以前のおよそ</a:t>
            </a:r>
            <a:r>
              <a:rPr lang="en-US" altLang="ja-JP" sz="1083" dirty="0">
                <a:solidFill>
                  <a:schemeClr val="bg1"/>
                </a:solidFill>
                <a:latin typeface="游ゴシック" panose="020B0400000000000000" pitchFamily="50" charset="-128"/>
                <a:ea typeface="游ゴシック" panose="020B0400000000000000" pitchFamily="50" charset="-128"/>
              </a:rPr>
              <a:t>2</a:t>
            </a:r>
            <a:r>
              <a:rPr lang="ja-JP" altLang="en-US" sz="1083" dirty="0">
                <a:solidFill>
                  <a:schemeClr val="bg1"/>
                </a:solidFill>
                <a:latin typeface="游ゴシック" panose="020B0400000000000000" pitchFamily="50" charset="-128"/>
                <a:ea typeface="游ゴシック" panose="020B0400000000000000" pitchFamily="50" charset="-128"/>
              </a:rPr>
              <a:t>万年前にさかのぼります。津軽海峡</a:t>
            </a:r>
            <a:endParaRPr lang="en-US" altLang="ja-JP" sz="1083" dirty="0">
              <a:solidFill>
                <a:schemeClr val="bg1"/>
              </a:solidFill>
              <a:latin typeface="游ゴシック" panose="020B0400000000000000" pitchFamily="50" charset="-128"/>
              <a:ea typeface="游ゴシック" panose="020B0400000000000000" pitchFamily="50" charset="-128"/>
            </a:endParaRPr>
          </a:p>
          <a:p>
            <a:pPr>
              <a:spcBef>
                <a:spcPts val="217"/>
              </a:spcBef>
            </a:pPr>
            <a:r>
              <a:rPr lang="ja-JP" altLang="en-US" sz="1083" dirty="0">
                <a:solidFill>
                  <a:schemeClr val="bg1"/>
                </a:solidFill>
                <a:latin typeface="游ゴシック" panose="020B0400000000000000" pitchFamily="50" charset="-128"/>
                <a:ea typeface="游ゴシック" panose="020B0400000000000000" pitchFamily="50" charset="-128"/>
              </a:rPr>
              <a:t>で本州とへだたれた北海道では、旧石器文化から縄文文化に続き、続縄文文化</a:t>
            </a:r>
            <a:endParaRPr lang="en-US" altLang="ja-JP" sz="1083" dirty="0">
              <a:solidFill>
                <a:schemeClr val="bg1"/>
              </a:solidFill>
              <a:latin typeface="游ゴシック" panose="020B0400000000000000" pitchFamily="50" charset="-128"/>
              <a:ea typeface="游ゴシック" panose="020B0400000000000000" pitchFamily="50" charset="-128"/>
            </a:endParaRPr>
          </a:p>
          <a:p>
            <a:pPr>
              <a:spcBef>
                <a:spcPts val="217"/>
              </a:spcBef>
            </a:pPr>
            <a:r>
              <a:rPr lang="ja-JP" altLang="en-US" sz="1083" dirty="0">
                <a:solidFill>
                  <a:schemeClr val="bg1"/>
                </a:solidFill>
                <a:latin typeface="游ゴシック" panose="020B0400000000000000" pitchFamily="50" charset="-128"/>
                <a:ea typeface="游ゴシック" panose="020B0400000000000000" pitchFamily="50" charset="-128"/>
              </a:rPr>
              <a:t>や擦文文化、オホーツク文化など、独自の文化が発展しました。縄文時代以降</a:t>
            </a:r>
            <a:endParaRPr lang="en-US" altLang="ja-JP" sz="1083" dirty="0">
              <a:solidFill>
                <a:schemeClr val="bg1"/>
              </a:solidFill>
              <a:latin typeface="游ゴシック" panose="020B0400000000000000" pitchFamily="50" charset="-128"/>
              <a:ea typeface="游ゴシック" panose="020B0400000000000000" pitchFamily="50" charset="-128"/>
            </a:endParaRPr>
          </a:p>
          <a:p>
            <a:pPr>
              <a:spcBef>
                <a:spcPts val="217"/>
              </a:spcBef>
            </a:pPr>
            <a:r>
              <a:rPr lang="ja-JP" altLang="en-US" sz="1083" dirty="0">
                <a:solidFill>
                  <a:schemeClr val="bg1"/>
                </a:solidFill>
                <a:latin typeface="游ゴシック" panose="020B0400000000000000" pitchFamily="50" charset="-128"/>
                <a:ea typeface="游ゴシック" panose="020B0400000000000000" pitchFamily="50" charset="-128"/>
              </a:rPr>
              <a:t>の遺跡から、すでに津軽海峡を越えた本州との交流が行われていたこともわ</a:t>
            </a:r>
            <a:endParaRPr lang="en-US" altLang="ja-JP" sz="1083" dirty="0">
              <a:solidFill>
                <a:schemeClr val="bg1"/>
              </a:solidFill>
              <a:latin typeface="游ゴシック" panose="020B0400000000000000" pitchFamily="50" charset="-128"/>
              <a:ea typeface="游ゴシック" panose="020B0400000000000000" pitchFamily="50" charset="-128"/>
            </a:endParaRPr>
          </a:p>
          <a:p>
            <a:pPr>
              <a:spcBef>
                <a:spcPts val="217"/>
              </a:spcBef>
            </a:pPr>
            <a:r>
              <a:rPr lang="ja-JP" altLang="en-US" sz="1083" dirty="0">
                <a:solidFill>
                  <a:schemeClr val="bg1"/>
                </a:solidFill>
                <a:latin typeface="游ゴシック" panose="020B0400000000000000" pitchFamily="50" charset="-128"/>
                <a:ea typeface="游ゴシック" panose="020B0400000000000000" pitchFamily="50" charset="-128"/>
              </a:rPr>
              <a:t>かってきました。</a:t>
            </a:r>
            <a:r>
              <a:rPr lang="en-US" altLang="ja-JP" sz="1083" dirty="0">
                <a:solidFill>
                  <a:schemeClr val="bg1"/>
                </a:solidFill>
                <a:latin typeface="游ゴシック" panose="020B0400000000000000" pitchFamily="50" charset="-128"/>
                <a:ea typeface="游ゴシック" panose="020B0400000000000000" pitchFamily="50" charset="-128"/>
              </a:rPr>
              <a:t>13</a:t>
            </a:r>
            <a:r>
              <a:rPr lang="ja-JP" altLang="en-US" sz="1083" dirty="0">
                <a:solidFill>
                  <a:schemeClr val="bg1"/>
                </a:solidFill>
                <a:latin typeface="游ゴシック" panose="020B0400000000000000" pitchFamily="50" charset="-128"/>
                <a:ea typeface="游ゴシック" panose="020B0400000000000000" pitchFamily="50" charset="-128"/>
              </a:rPr>
              <a:t>世紀頃から江戸時代にかけては、アイヌ民族独特の文化の</a:t>
            </a:r>
            <a:endParaRPr lang="en-US" altLang="ja-JP" sz="1083" dirty="0">
              <a:solidFill>
                <a:schemeClr val="bg1"/>
              </a:solidFill>
              <a:latin typeface="游ゴシック" panose="020B0400000000000000" pitchFamily="50" charset="-128"/>
              <a:ea typeface="游ゴシック" panose="020B0400000000000000" pitchFamily="50" charset="-128"/>
            </a:endParaRPr>
          </a:p>
          <a:p>
            <a:pPr>
              <a:spcBef>
                <a:spcPts val="217"/>
              </a:spcBef>
            </a:pPr>
            <a:r>
              <a:rPr lang="ja-JP" altLang="en-US" sz="1083" dirty="0">
                <a:solidFill>
                  <a:schemeClr val="bg1"/>
                </a:solidFill>
                <a:latin typeface="游ゴシック" panose="020B0400000000000000" pitchFamily="50" charset="-128"/>
                <a:ea typeface="游ゴシック" panose="020B0400000000000000" pitchFamily="50" charset="-128"/>
              </a:rPr>
              <a:t>時代が続きました。</a:t>
            </a:r>
          </a:p>
          <a:p>
            <a:pPr>
              <a:spcBef>
                <a:spcPts val="217"/>
              </a:spcBef>
            </a:pPr>
            <a:r>
              <a:rPr lang="ja-JP" altLang="en-US" sz="1083" dirty="0">
                <a:solidFill>
                  <a:schemeClr val="bg1"/>
                </a:solidFill>
                <a:latin typeface="游ゴシック" panose="020B0400000000000000" pitchFamily="50" charset="-128"/>
                <a:ea typeface="游ゴシック" panose="020B0400000000000000" pitchFamily="50" charset="-128"/>
              </a:rPr>
              <a:t>道南地方では、江戸時代には松前藩が栄え、交易によって藩の財政を支えてい</a:t>
            </a:r>
            <a:endParaRPr lang="en-US" altLang="ja-JP" sz="1083" dirty="0">
              <a:solidFill>
                <a:schemeClr val="bg1"/>
              </a:solidFill>
              <a:latin typeface="游ゴシック" panose="020B0400000000000000" pitchFamily="50" charset="-128"/>
              <a:ea typeface="游ゴシック" panose="020B0400000000000000" pitchFamily="50" charset="-128"/>
            </a:endParaRPr>
          </a:p>
          <a:p>
            <a:pPr>
              <a:spcBef>
                <a:spcPts val="217"/>
              </a:spcBef>
            </a:pPr>
            <a:r>
              <a:rPr lang="ja-JP" altLang="en-US" sz="1083" dirty="0">
                <a:solidFill>
                  <a:schemeClr val="bg1"/>
                </a:solidFill>
                <a:latin typeface="游ゴシック" panose="020B0400000000000000" pitchFamily="50" charset="-128"/>
                <a:ea typeface="游ゴシック" panose="020B0400000000000000" pitchFamily="50" charset="-128"/>
              </a:rPr>
              <a:t>ました。 </a:t>
            </a:r>
            <a:r>
              <a:rPr lang="en-US" altLang="ja-JP" sz="1083" dirty="0">
                <a:solidFill>
                  <a:schemeClr val="bg1"/>
                </a:solidFill>
                <a:latin typeface="游ゴシック" panose="020B0400000000000000" pitchFamily="50" charset="-128"/>
                <a:ea typeface="游ゴシック" panose="020B0400000000000000" pitchFamily="50" charset="-128"/>
              </a:rPr>
              <a:t>1859</a:t>
            </a:r>
            <a:r>
              <a:rPr lang="ja-JP" altLang="en-US" sz="1083" dirty="0">
                <a:solidFill>
                  <a:schemeClr val="bg1"/>
                </a:solidFill>
                <a:latin typeface="游ゴシック" panose="020B0400000000000000" pitchFamily="50" charset="-128"/>
                <a:ea typeface="游ゴシック" panose="020B0400000000000000" pitchFamily="50" charset="-128"/>
              </a:rPr>
              <a:t>年には横浜・長崎とともに国際貿易港として箱館港が開港しま</a:t>
            </a:r>
            <a:endParaRPr lang="en-US" altLang="ja-JP" sz="1083" dirty="0">
              <a:solidFill>
                <a:schemeClr val="bg1"/>
              </a:solidFill>
              <a:latin typeface="游ゴシック" panose="020B0400000000000000" pitchFamily="50" charset="-128"/>
              <a:ea typeface="游ゴシック" panose="020B0400000000000000" pitchFamily="50" charset="-128"/>
            </a:endParaRPr>
          </a:p>
          <a:p>
            <a:pPr>
              <a:spcBef>
                <a:spcPts val="217"/>
              </a:spcBef>
            </a:pPr>
            <a:r>
              <a:rPr lang="ja-JP" altLang="en-US" sz="1083" dirty="0">
                <a:solidFill>
                  <a:schemeClr val="bg1"/>
                </a:solidFill>
                <a:latin typeface="游ゴシック" panose="020B0400000000000000" pitchFamily="50" charset="-128"/>
                <a:ea typeface="游ゴシック" panose="020B0400000000000000" pitchFamily="50" charset="-128"/>
              </a:rPr>
              <a:t>す。開国後は異国文化が入り、現在の函館・西部地区に見られる美しい街並み</a:t>
            </a:r>
            <a:endParaRPr lang="en-US" altLang="ja-JP" sz="1083" dirty="0">
              <a:solidFill>
                <a:schemeClr val="bg1"/>
              </a:solidFill>
              <a:latin typeface="游ゴシック" panose="020B0400000000000000" pitchFamily="50" charset="-128"/>
              <a:ea typeface="游ゴシック" panose="020B0400000000000000" pitchFamily="50" charset="-128"/>
            </a:endParaRPr>
          </a:p>
          <a:p>
            <a:pPr>
              <a:spcBef>
                <a:spcPts val="217"/>
              </a:spcBef>
            </a:pPr>
            <a:r>
              <a:rPr lang="ja-JP" altLang="en-US" sz="1083" dirty="0">
                <a:solidFill>
                  <a:schemeClr val="bg1"/>
                </a:solidFill>
                <a:latin typeface="游ゴシック" panose="020B0400000000000000" pitchFamily="50" charset="-128"/>
                <a:ea typeface="游ゴシック" panose="020B0400000000000000" pitchFamily="50" charset="-128"/>
              </a:rPr>
              <a:t>が形成されるようになりました。</a:t>
            </a:r>
          </a:p>
          <a:p>
            <a:pPr>
              <a:spcBef>
                <a:spcPts val="217"/>
              </a:spcBef>
            </a:pPr>
            <a:r>
              <a:rPr lang="en-US" altLang="ja-JP" sz="1083" dirty="0">
                <a:solidFill>
                  <a:schemeClr val="bg1"/>
                </a:solidFill>
                <a:latin typeface="游ゴシック" panose="020B0400000000000000" pitchFamily="50" charset="-128"/>
                <a:ea typeface="游ゴシック" panose="020B0400000000000000" pitchFamily="50" charset="-128"/>
              </a:rPr>
              <a:t>1869</a:t>
            </a:r>
            <a:r>
              <a:rPr lang="ja-JP" altLang="en-US" sz="1083" dirty="0">
                <a:solidFill>
                  <a:schemeClr val="bg1"/>
                </a:solidFill>
                <a:latin typeface="游ゴシック" panose="020B0400000000000000" pitchFamily="50" charset="-128"/>
                <a:ea typeface="游ゴシック" panose="020B0400000000000000" pitchFamily="50" charset="-128"/>
              </a:rPr>
              <a:t>年に明治政府によって「蝦夷地」から「北海道」と改名され、開拓使が設</a:t>
            </a:r>
            <a:endParaRPr lang="en-US" altLang="ja-JP" sz="1083" dirty="0">
              <a:solidFill>
                <a:schemeClr val="bg1"/>
              </a:solidFill>
              <a:latin typeface="游ゴシック" panose="020B0400000000000000" pitchFamily="50" charset="-128"/>
              <a:ea typeface="游ゴシック" panose="020B0400000000000000" pitchFamily="50" charset="-128"/>
            </a:endParaRPr>
          </a:p>
          <a:p>
            <a:pPr>
              <a:spcBef>
                <a:spcPts val="217"/>
              </a:spcBef>
            </a:pPr>
            <a:r>
              <a:rPr lang="ja-JP" altLang="en-US" sz="1083" dirty="0">
                <a:solidFill>
                  <a:schemeClr val="bg1"/>
                </a:solidFill>
                <a:latin typeface="游ゴシック" panose="020B0400000000000000" pitchFamily="50" charset="-128"/>
                <a:ea typeface="游ゴシック" panose="020B0400000000000000" pitchFamily="50" charset="-128"/>
              </a:rPr>
              <a:t>置されて屯田兵たちが北海道の開発にあたりました。北海道の開拓がはじまっ</a:t>
            </a:r>
            <a:endParaRPr lang="en-US" altLang="ja-JP" sz="1083" dirty="0">
              <a:solidFill>
                <a:schemeClr val="bg1"/>
              </a:solidFill>
              <a:latin typeface="游ゴシック" panose="020B0400000000000000" pitchFamily="50" charset="-128"/>
              <a:ea typeface="游ゴシック" panose="020B0400000000000000" pitchFamily="50" charset="-128"/>
            </a:endParaRPr>
          </a:p>
          <a:p>
            <a:pPr>
              <a:spcBef>
                <a:spcPts val="217"/>
              </a:spcBef>
            </a:pPr>
            <a:r>
              <a:rPr lang="ja-JP" altLang="en-US" sz="1083" dirty="0">
                <a:solidFill>
                  <a:schemeClr val="bg1"/>
                </a:solidFill>
                <a:latin typeface="游ゴシック" panose="020B0400000000000000" pitchFamily="50" charset="-128"/>
                <a:ea typeface="游ゴシック" panose="020B0400000000000000" pitchFamily="50" charset="-128"/>
              </a:rPr>
              <a:t>てから</a:t>
            </a:r>
            <a:r>
              <a:rPr lang="en-US" altLang="ja-JP" sz="1083" dirty="0">
                <a:solidFill>
                  <a:schemeClr val="bg1"/>
                </a:solidFill>
                <a:latin typeface="游ゴシック" panose="020B0400000000000000" pitchFamily="50" charset="-128"/>
                <a:ea typeface="游ゴシック" panose="020B0400000000000000" pitchFamily="50" charset="-128"/>
              </a:rPr>
              <a:t>150</a:t>
            </a:r>
            <a:r>
              <a:rPr lang="ja-JP" altLang="en-US" sz="1083" dirty="0">
                <a:solidFill>
                  <a:schemeClr val="bg1"/>
                </a:solidFill>
                <a:latin typeface="游ゴシック" panose="020B0400000000000000" pitchFamily="50" charset="-128"/>
                <a:ea typeface="游ゴシック" panose="020B0400000000000000" pitchFamily="50" charset="-128"/>
              </a:rPr>
              <a:t>年弱、本州各地から集まった入植者がそれぞれの地方文化や故郷の</a:t>
            </a:r>
            <a:endParaRPr lang="en-US" altLang="ja-JP" sz="1083" dirty="0">
              <a:solidFill>
                <a:schemeClr val="bg1"/>
              </a:solidFill>
              <a:latin typeface="游ゴシック" panose="020B0400000000000000" pitchFamily="50" charset="-128"/>
              <a:ea typeface="游ゴシック" panose="020B0400000000000000" pitchFamily="50" charset="-128"/>
            </a:endParaRPr>
          </a:p>
          <a:p>
            <a:pPr>
              <a:spcBef>
                <a:spcPts val="217"/>
              </a:spcBef>
            </a:pPr>
            <a:r>
              <a:rPr lang="ja-JP" altLang="en-US" sz="1083" dirty="0">
                <a:solidFill>
                  <a:schemeClr val="bg1"/>
                </a:solidFill>
                <a:latin typeface="游ゴシック" panose="020B0400000000000000" pitchFamily="50" charset="-128"/>
                <a:ea typeface="游ゴシック" panose="020B0400000000000000" pitchFamily="50" charset="-128"/>
              </a:rPr>
              <a:t>方言を持ち寄り、合理的と言われる北海道の生活文化や北海道弁が生まれてい</a:t>
            </a:r>
            <a:endParaRPr lang="en-US" altLang="ja-JP" sz="1083" dirty="0">
              <a:solidFill>
                <a:schemeClr val="bg1"/>
              </a:solidFill>
              <a:latin typeface="游ゴシック" panose="020B0400000000000000" pitchFamily="50" charset="-128"/>
              <a:ea typeface="游ゴシック" panose="020B0400000000000000" pitchFamily="50" charset="-128"/>
            </a:endParaRPr>
          </a:p>
          <a:p>
            <a:pPr>
              <a:spcBef>
                <a:spcPts val="217"/>
              </a:spcBef>
            </a:pPr>
            <a:r>
              <a:rPr lang="ja-JP" altLang="en-US" sz="1083" dirty="0">
                <a:solidFill>
                  <a:schemeClr val="bg1"/>
                </a:solidFill>
                <a:latin typeface="游ゴシック" panose="020B0400000000000000" pitchFamily="50" charset="-128"/>
                <a:ea typeface="游ゴシック" panose="020B0400000000000000" pitchFamily="50" charset="-128"/>
              </a:rPr>
              <a:t>きました。</a:t>
            </a:r>
          </a:p>
          <a:p>
            <a:pPr>
              <a:spcBef>
                <a:spcPts val="217"/>
              </a:spcBef>
            </a:pPr>
            <a:r>
              <a:rPr lang="ja-JP" altLang="en-US" sz="1083" dirty="0">
                <a:solidFill>
                  <a:schemeClr val="bg1"/>
                </a:solidFill>
                <a:latin typeface="游ゴシック" panose="020B0400000000000000" pitchFamily="50" charset="-128"/>
                <a:ea typeface="游ゴシック" panose="020B0400000000000000" pitchFamily="50" charset="-128"/>
              </a:rPr>
              <a:t>美しく豊かな自然の後ろに存在する波乱に満ちた歴史を知れば、教育旅行の学</a:t>
            </a:r>
            <a:endParaRPr lang="en-US" altLang="ja-JP" sz="1083" dirty="0">
              <a:solidFill>
                <a:schemeClr val="bg1"/>
              </a:solidFill>
              <a:latin typeface="游ゴシック" panose="020B0400000000000000" pitchFamily="50" charset="-128"/>
              <a:ea typeface="游ゴシック" panose="020B0400000000000000" pitchFamily="50" charset="-128"/>
            </a:endParaRPr>
          </a:p>
          <a:p>
            <a:pPr>
              <a:spcBef>
                <a:spcPts val="217"/>
              </a:spcBef>
            </a:pPr>
            <a:r>
              <a:rPr lang="ja-JP" altLang="en-US" sz="1083" dirty="0">
                <a:solidFill>
                  <a:schemeClr val="bg1"/>
                </a:solidFill>
                <a:latin typeface="游ゴシック" panose="020B0400000000000000" pitchFamily="50" charset="-128"/>
                <a:ea typeface="游ゴシック" panose="020B0400000000000000" pitchFamily="50" charset="-128"/>
              </a:rPr>
              <a:t>びがより深いものになることでしょう。</a:t>
            </a:r>
          </a:p>
        </p:txBody>
      </p:sp>
      <p:sp>
        <p:nvSpPr>
          <p:cNvPr id="7" name="正方形/長方形 6">
            <a:extLst>
              <a:ext uri="{FF2B5EF4-FFF2-40B4-BE49-F238E27FC236}">
                <a16:creationId xmlns:a16="http://schemas.microsoft.com/office/drawing/2014/main" id="{6B72756C-036A-4FCD-AC39-822176E11523}"/>
              </a:ext>
            </a:extLst>
          </p:cNvPr>
          <p:cNvSpPr/>
          <p:nvPr/>
        </p:nvSpPr>
        <p:spPr>
          <a:xfrm>
            <a:off x="344488" y="2433082"/>
            <a:ext cx="4953000" cy="707886"/>
          </a:xfrm>
          <a:prstGeom prst="rect">
            <a:avLst/>
          </a:prstGeom>
        </p:spPr>
        <p:txBody>
          <a:bodyPr>
            <a:spAutoFit/>
          </a:bodyPr>
          <a:lstStyle/>
          <a:p>
            <a:r>
              <a:rPr lang="ja-JP" altLang="en-US" sz="2000" b="1" dirty="0">
                <a:solidFill>
                  <a:schemeClr val="bg1"/>
                </a:solidFill>
                <a:latin typeface="游ゴシック" panose="020B0400000000000000" pitchFamily="50" charset="-128"/>
                <a:ea typeface="游ゴシック" panose="020B0400000000000000" pitchFamily="50" charset="-128"/>
              </a:rPr>
              <a:t>北海道ならではの歴史や文化を、</a:t>
            </a:r>
            <a:endParaRPr lang="en-US" altLang="ja-JP" sz="2000" b="1" dirty="0">
              <a:solidFill>
                <a:schemeClr val="bg1"/>
              </a:solidFill>
              <a:latin typeface="游ゴシック" panose="020B0400000000000000" pitchFamily="50" charset="-128"/>
              <a:ea typeface="游ゴシック" panose="020B0400000000000000" pitchFamily="50" charset="-128"/>
            </a:endParaRPr>
          </a:p>
          <a:p>
            <a:r>
              <a:rPr lang="ja-JP" altLang="en-US" sz="2000" b="1" dirty="0">
                <a:solidFill>
                  <a:schemeClr val="bg1"/>
                </a:solidFill>
                <a:latin typeface="游ゴシック" panose="020B0400000000000000" pitchFamily="50" charset="-128"/>
                <a:ea typeface="游ゴシック" panose="020B0400000000000000" pitchFamily="50" charset="-128"/>
              </a:rPr>
              <a:t>肌で感じてみよう。</a:t>
            </a:r>
          </a:p>
        </p:txBody>
      </p:sp>
    </p:spTree>
    <p:extLst>
      <p:ext uri="{BB962C8B-B14F-4D97-AF65-F5344CB8AC3E}">
        <p14:creationId xmlns:p14="http://schemas.microsoft.com/office/powerpoint/2010/main" val="398029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ED52F669-4E5E-4809-B4CB-2E8025A3CDFB}"/>
              </a:ext>
            </a:extLst>
          </p:cNvPr>
          <p:cNvSpPr txBox="1"/>
          <p:nvPr/>
        </p:nvSpPr>
        <p:spPr>
          <a:xfrm>
            <a:off x="506636" y="895317"/>
            <a:ext cx="809837" cy="242374"/>
          </a:xfrm>
          <a:prstGeom prst="rect">
            <a:avLst/>
          </a:prstGeom>
          <a:noFill/>
        </p:spPr>
        <p:txBody>
          <a:bodyPr wrap="none" rtlCol="0">
            <a:spAutoFit/>
          </a:bodyPr>
          <a:lstStyle/>
          <a:p>
            <a:r>
              <a:rPr lang="ja-JP" altLang="en-US" sz="975" dirty="0">
                <a:solidFill>
                  <a:schemeClr val="accent1"/>
                </a:solidFill>
                <a:latin typeface="游ゴシック" panose="020B0400000000000000" pitchFamily="50" charset="-128"/>
                <a:ea typeface="游ゴシック" panose="020B0400000000000000" pitchFamily="50" charset="-128"/>
              </a:rPr>
              <a:t>▶歴史文化</a:t>
            </a:r>
            <a:endParaRPr lang="en-US" altLang="ja-JP" sz="975" dirty="0">
              <a:latin typeface="游ゴシック" panose="020B0400000000000000" pitchFamily="50" charset="-128"/>
              <a:ea typeface="游ゴシック" panose="020B0400000000000000" pitchFamily="50" charset="-128"/>
            </a:endParaRPr>
          </a:p>
        </p:txBody>
      </p:sp>
      <p:sp>
        <p:nvSpPr>
          <p:cNvPr id="5" name="テキスト ボックス 4">
            <a:extLst>
              <a:ext uri="{FF2B5EF4-FFF2-40B4-BE49-F238E27FC236}">
                <a16:creationId xmlns:a16="http://schemas.microsoft.com/office/drawing/2014/main" id="{EA7C3CFD-C393-4247-9214-35A2C1CF0A91}"/>
              </a:ext>
            </a:extLst>
          </p:cNvPr>
          <p:cNvSpPr txBox="1"/>
          <p:nvPr/>
        </p:nvSpPr>
        <p:spPr>
          <a:xfrm>
            <a:off x="506636" y="1145386"/>
            <a:ext cx="946093" cy="275781"/>
          </a:xfrm>
          <a:prstGeom prst="rect">
            <a:avLst/>
          </a:prstGeom>
          <a:noFill/>
        </p:spPr>
        <p:txBody>
          <a:bodyPr wrap="none" rtlCol="0">
            <a:spAutoFit/>
          </a:bodyPr>
          <a:lstStyle/>
          <a:p>
            <a:r>
              <a:rPr lang="ja-JP" altLang="en-US" sz="1192" dirty="0">
                <a:solidFill>
                  <a:srgbClr val="00B0F0"/>
                </a:solidFill>
                <a:latin typeface="游ゴシック" panose="020B0400000000000000" pitchFamily="50" charset="-128"/>
                <a:ea typeface="游ゴシック" panose="020B0400000000000000" pitchFamily="50" charset="-128"/>
              </a:rPr>
              <a:t>藩政の歴史</a:t>
            </a:r>
            <a:endParaRPr lang="en-US" altLang="ja-JP" sz="1192" dirty="0">
              <a:solidFill>
                <a:srgbClr val="00B0F0"/>
              </a:solidFill>
              <a:latin typeface="游ゴシック" panose="020B0400000000000000" pitchFamily="50" charset="-128"/>
              <a:ea typeface="游ゴシック" panose="020B0400000000000000" pitchFamily="50" charset="-128"/>
            </a:endParaRPr>
          </a:p>
        </p:txBody>
      </p:sp>
      <p:sp>
        <p:nvSpPr>
          <p:cNvPr id="6" name="テキスト ボックス 5">
            <a:extLst>
              <a:ext uri="{FF2B5EF4-FFF2-40B4-BE49-F238E27FC236}">
                <a16:creationId xmlns:a16="http://schemas.microsoft.com/office/drawing/2014/main" id="{13D4C1EB-68FC-4662-B338-7BD530701B57}"/>
              </a:ext>
            </a:extLst>
          </p:cNvPr>
          <p:cNvSpPr txBox="1"/>
          <p:nvPr/>
        </p:nvSpPr>
        <p:spPr>
          <a:xfrm>
            <a:off x="506636" y="1441823"/>
            <a:ext cx="6300440" cy="384721"/>
          </a:xfrm>
          <a:prstGeom prst="rect">
            <a:avLst/>
          </a:prstGeom>
          <a:noFill/>
        </p:spPr>
        <p:txBody>
          <a:bodyPr wrap="square" rtlCol="0">
            <a:spAutoFit/>
          </a:bodyPr>
          <a:lstStyle/>
          <a:p>
            <a:r>
              <a:rPr lang="ja-JP" altLang="en-US" sz="1900" b="1" dirty="0">
                <a:solidFill>
                  <a:schemeClr val="accent1"/>
                </a:solidFill>
                <a:latin typeface="游ゴシック" panose="020B0400000000000000" pitchFamily="50" charset="-128"/>
                <a:ea typeface="游ゴシック" panose="020B0400000000000000" pitchFamily="50" charset="-128"/>
              </a:rPr>
              <a:t>日本最北の藩・松前藩城下で、江戸の暮らしを学ぼう！</a:t>
            </a:r>
            <a:endParaRPr lang="en-US" altLang="ja-JP" sz="1900" b="1" dirty="0">
              <a:solidFill>
                <a:schemeClr val="accent1"/>
              </a:solidFill>
              <a:latin typeface="游ゴシック" panose="020B0400000000000000" pitchFamily="50" charset="-128"/>
              <a:ea typeface="游ゴシック" panose="020B0400000000000000" pitchFamily="50" charset="-128"/>
            </a:endParaRPr>
          </a:p>
        </p:txBody>
      </p:sp>
      <p:sp>
        <p:nvSpPr>
          <p:cNvPr id="7" name="テキスト ボックス 6">
            <a:extLst>
              <a:ext uri="{FF2B5EF4-FFF2-40B4-BE49-F238E27FC236}">
                <a16:creationId xmlns:a16="http://schemas.microsoft.com/office/drawing/2014/main" id="{F7D7BE8A-8D48-40FB-9CA4-8C4EC8C8E55B}"/>
              </a:ext>
            </a:extLst>
          </p:cNvPr>
          <p:cNvSpPr txBox="1"/>
          <p:nvPr/>
        </p:nvSpPr>
        <p:spPr>
          <a:xfrm>
            <a:off x="506636" y="1960464"/>
            <a:ext cx="2749471" cy="707886"/>
          </a:xfrm>
          <a:prstGeom prst="rect">
            <a:avLst/>
          </a:prstGeom>
          <a:noFill/>
        </p:spPr>
        <p:txBody>
          <a:bodyPr wrap="none" rtlCol="0">
            <a:spAutoFit/>
          </a:bodyPr>
          <a:lstStyle/>
          <a:p>
            <a:r>
              <a:rPr lang="ja-JP" altLang="en-US" sz="2000" b="1" dirty="0">
                <a:latin typeface="游ゴシック" panose="020B0400000000000000" pitchFamily="50" charset="-128"/>
                <a:ea typeface="游ゴシック" panose="020B0400000000000000" pitchFamily="50" charset="-128"/>
              </a:rPr>
              <a:t>「無石の藩」松前藩を</a:t>
            </a:r>
            <a:endParaRPr lang="en-US" altLang="ja-JP" sz="2000" b="1" dirty="0">
              <a:latin typeface="游ゴシック" panose="020B0400000000000000" pitchFamily="50" charset="-128"/>
              <a:ea typeface="游ゴシック" panose="020B0400000000000000" pitchFamily="50" charset="-128"/>
            </a:endParaRPr>
          </a:p>
          <a:p>
            <a:r>
              <a:rPr lang="ja-JP" altLang="en-US" sz="2000" b="1" dirty="0">
                <a:latin typeface="游ゴシック" panose="020B0400000000000000" pitchFamily="50" charset="-128"/>
                <a:ea typeface="游ゴシック" panose="020B0400000000000000" pitchFamily="50" charset="-128"/>
              </a:rPr>
              <a:t>支えた北前船</a:t>
            </a:r>
            <a:endParaRPr lang="en-US" altLang="ja-JP" sz="2000" b="1" dirty="0">
              <a:latin typeface="游ゴシック" panose="020B0400000000000000" pitchFamily="50" charset="-128"/>
              <a:ea typeface="游ゴシック" panose="020B0400000000000000" pitchFamily="50" charset="-128"/>
            </a:endParaRPr>
          </a:p>
        </p:txBody>
      </p:sp>
      <p:sp>
        <p:nvSpPr>
          <p:cNvPr id="8" name="テキスト ボックス 7">
            <a:extLst>
              <a:ext uri="{FF2B5EF4-FFF2-40B4-BE49-F238E27FC236}">
                <a16:creationId xmlns:a16="http://schemas.microsoft.com/office/drawing/2014/main" id="{302FC634-6568-47C1-B43E-570FD3BEEEA4}"/>
              </a:ext>
            </a:extLst>
          </p:cNvPr>
          <p:cNvSpPr txBox="1"/>
          <p:nvPr/>
        </p:nvSpPr>
        <p:spPr>
          <a:xfrm>
            <a:off x="506636" y="2702836"/>
            <a:ext cx="3078212" cy="1831271"/>
          </a:xfrm>
          <a:prstGeom prst="rect">
            <a:avLst/>
          </a:prstGeom>
          <a:noFill/>
        </p:spPr>
        <p:txBody>
          <a:bodyPr wrap="square" rtlCol="0">
            <a:spAutoFit/>
          </a:bodyPr>
          <a:lstStyle/>
          <a:p>
            <a:pPr>
              <a:spcBef>
                <a:spcPts val="217"/>
              </a:spcBef>
            </a:pPr>
            <a:r>
              <a:rPr lang="ja-JP" altLang="en-US" sz="980" dirty="0">
                <a:latin typeface="游ゴシック" panose="020B0400000000000000" pitchFamily="50" charset="-128"/>
                <a:ea typeface="游ゴシック" panose="020B0400000000000000" pitchFamily="50" charset="-128"/>
              </a:rPr>
              <a:t>当時の蝦夷地に、江戸幕府の藩として「松前藩」が</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成立したのは</a:t>
            </a:r>
            <a:r>
              <a:rPr lang="en-US" altLang="ja-JP" sz="980" dirty="0">
                <a:latin typeface="游ゴシック" panose="020B0400000000000000" pitchFamily="50" charset="-128"/>
                <a:ea typeface="游ゴシック" panose="020B0400000000000000" pitchFamily="50" charset="-128"/>
              </a:rPr>
              <a:t>1604</a:t>
            </a:r>
            <a:r>
              <a:rPr lang="ja-JP" altLang="en-US" sz="980" dirty="0">
                <a:latin typeface="游ゴシック" panose="020B0400000000000000" pitchFamily="50" charset="-128"/>
                <a:ea typeface="游ゴシック" panose="020B0400000000000000" pitchFamily="50" charset="-128"/>
              </a:rPr>
              <a:t>年のことです。寒冷な北海道では</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米がとれなかったため、松前藩は唯一の「無石の</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藩」でした。藩の財政は、アイヌとの交易で得た珍</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しい異国の品々や水産物、木材の商取引に支えられ</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ていました。本州との交易で活躍したのが、蝦夷地</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と大坂を行き来した「北前船」です。北前船は、</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「江差の五月は江戸にもない」とうたわれたほどの</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豊かな富とともに、上方の芸術・文化ももたらしま</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した。</a:t>
            </a:r>
            <a:endParaRPr lang="en-US" altLang="ja-JP" sz="980" dirty="0">
              <a:latin typeface="游ゴシック" panose="020B0400000000000000" pitchFamily="50" charset="-128"/>
              <a:ea typeface="游ゴシック" panose="020B0400000000000000" pitchFamily="50" charset="-128"/>
            </a:endParaRPr>
          </a:p>
        </p:txBody>
      </p:sp>
      <p:sp>
        <p:nvSpPr>
          <p:cNvPr id="9" name="テキスト ボックス 8">
            <a:extLst>
              <a:ext uri="{FF2B5EF4-FFF2-40B4-BE49-F238E27FC236}">
                <a16:creationId xmlns:a16="http://schemas.microsoft.com/office/drawing/2014/main" id="{3A175E0F-74EB-4DBC-8728-2DA5708D93F5}"/>
              </a:ext>
            </a:extLst>
          </p:cNvPr>
          <p:cNvSpPr txBox="1"/>
          <p:nvPr/>
        </p:nvSpPr>
        <p:spPr>
          <a:xfrm>
            <a:off x="3728864" y="1960464"/>
            <a:ext cx="3005951" cy="707886"/>
          </a:xfrm>
          <a:prstGeom prst="rect">
            <a:avLst/>
          </a:prstGeom>
          <a:noFill/>
        </p:spPr>
        <p:txBody>
          <a:bodyPr wrap="none" rtlCol="0">
            <a:spAutoFit/>
          </a:bodyPr>
          <a:lstStyle/>
          <a:p>
            <a:r>
              <a:rPr lang="ja-JP" altLang="en-US" sz="2000" b="1" dirty="0">
                <a:latin typeface="游ゴシック" panose="020B0400000000000000" pitchFamily="50" charset="-128"/>
                <a:ea typeface="游ゴシック" panose="020B0400000000000000" pitchFamily="50" charset="-128"/>
              </a:rPr>
              <a:t>日本で最後に築城された</a:t>
            </a:r>
            <a:endParaRPr lang="en-US" altLang="ja-JP" sz="2000" b="1" dirty="0">
              <a:latin typeface="游ゴシック" panose="020B0400000000000000" pitchFamily="50" charset="-128"/>
              <a:ea typeface="游ゴシック" panose="020B0400000000000000" pitchFamily="50" charset="-128"/>
            </a:endParaRPr>
          </a:p>
          <a:p>
            <a:r>
              <a:rPr lang="ja-JP" altLang="en-US" sz="2000" b="1" dirty="0">
                <a:latin typeface="游ゴシック" panose="020B0400000000000000" pitchFamily="50" charset="-128"/>
                <a:ea typeface="游ゴシック" panose="020B0400000000000000" pitchFamily="50" charset="-128"/>
              </a:rPr>
              <a:t>日本式城郭「福山城」</a:t>
            </a:r>
            <a:endParaRPr lang="en-US" altLang="ja-JP" sz="2000" b="1" dirty="0">
              <a:latin typeface="游ゴシック" panose="020B0400000000000000" pitchFamily="50" charset="-128"/>
              <a:ea typeface="游ゴシック" panose="020B0400000000000000" pitchFamily="50" charset="-128"/>
            </a:endParaRPr>
          </a:p>
        </p:txBody>
      </p:sp>
      <p:sp>
        <p:nvSpPr>
          <p:cNvPr id="10" name="テキスト ボックス 9">
            <a:extLst>
              <a:ext uri="{FF2B5EF4-FFF2-40B4-BE49-F238E27FC236}">
                <a16:creationId xmlns:a16="http://schemas.microsoft.com/office/drawing/2014/main" id="{063F81C9-0E8C-4914-BD01-1B249A002901}"/>
              </a:ext>
            </a:extLst>
          </p:cNvPr>
          <p:cNvSpPr txBox="1"/>
          <p:nvPr/>
        </p:nvSpPr>
        <p:spPr>
          <a:xfrm>
            <a:off x="3728864" y="2702836"/>
            <a:ext cx="3078212" cy="1654812"/>
          </a:xfrm>
          <a:prstGeom prst="rect">
            <a:avLst/>
          </a:prstGeom>
          <a:noFill/>
        </p:spPr>
        <p:txBody>
          <a:bodyPr wrap="square" rtlCol="0">
            <a:spAutoFit/>
          </a:bodyPr>
          <a:lstStyle/>
          <a:p>
            <a:pPr>
              <a:spcBef>
                <a:spcPts val="217"/>
              </a:spcBef>
            </a:pPr>
            <a:r>
              <a:rPr lang="ja-JP" altLang="en-US" sz="980" dirty="0">
                <a:latin typeface="游ゴシック" panose="020B0400000000000000" pitchFamily="50" charset="-128"/>
                <a:ea typeface="游ゴシック" panose="020B0400000000000000" pitchFamily="50" charset="-128"/>
              </a:rPr>
              <a:t>幕末の</a:t>
            </a:r>
            <a:r>
              <a:rPr lang="en-US" altLang="ja-JP" sz="980" dirty="0">
                <a:latin typeface="游ゴシック" panose="020B0400000000000000" pitchFamily="50" charset="-128"/>
                <a:ea typeface="游ゴシック" panose="020B0400000000000000" pitchFamily="50" charset="-128"/>
              </a:rPr>
              <a:t>1849</a:t>
            </a:r>
            <a:r>
              <a:rPr lang="ja-JP" altLang="en-US" sz="980" dirty="0">
                <a:latin typeface="游ゴシック" panose="020B0400000000000000" pitchFamily="50" charset="-128"/>
                <a:ea typeface="游ゴシック" panose="020B0400000000000000" pitchFamily="50" charset="-128"/>
              </a:rPr>
              <a:t>年、幕府は蝦夷地警備のため松前藩に築</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城を命じました。</a:t>
            </a:r>
            <a:r>
              <a:rPr lang="en-US" altLang="ja-JP" sz="980" dirty="0">
                <a:latin typeface="游ゴシック" panose="020B0400000000000000" pitchFamily="50" charset="-128"/>
                <a:ea typeface="游ゴシック" panose="020B0400000000000000" pitchFamily="50" charset="-128"/>
              </a:rPr>
              <a:t>1854</a:t>
            </a:r>
            <a:r>
              <a:rPr lang="ja-JP" altLang="en-US" sz="980" dirty="0">
                <a:latin typeface="游ゴシック" panose="020B0400000000000000" pitchFamily="50" charset="-128"/>
                <a:ea typeface="游ゴシック" panose="020B0400000000000000" pitchFamily="50" charset="-128"/>
              </a:rPr>
              <a:t>年にその城が完成。これが現</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在「松前城」という名で親しまれている、北海道唯</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一の日本式城郭「福山城」です。現在、敷地内には</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en-US" altLang="ja-JP" sz="980" dirty="0">
                <a:latin typeface="游ゴシック" panose="020B0400000000000000" pitchFamily="50" charset="-128"/>
                <a:ea typeface="游ゴシック" panose="020B0400000000000000" pitchFamily="50" charset="-128"/>
              </a:rPr>
              <a:t>1961</a:t>
            </a:r>
            <a:r>
              <a:rPr lang="ja-JP" altLang="en-US" sz="980" dirty="0">
                <a:latin typeface="游ゴシック" panose="020B0400000000000000" pitchFamily="50" charset="-128"/>
                <a:ea typeface="游ゴシック" panose="020B0400000000000000" pitchFamily="50" charset="-128"/>
              </a:rPr>
              <a:t>年に再建された天守閣が立っており、城の北側</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の寺町には、江戸時代の風情が感じられる街並みが</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残っています。また、</a:t>
            </a:r>
            <a:r>
              <a:rPr lang="en-US" altLang="ja-JP" sz="980" dirty="0">
                <a:latin typeface="游ゴシック" panose="020B0400000000000000" pitchFamily="50" charset="-128"/>
                <a:ea typeface="游ゴシック" panose="020B0400000000000000" pitchFamily="50" charset="-128"/>
              </a:rPr>
              <a:t>14</a:t>
            </a:r>
            <a:r>
              <a:rPr lang="ja-JP" altLang="en-US" sz="980" dirty="0">
                <a:latin typeface="游ゴシック" panose="020B0400000000000000" pitchFamily="50" charset="-128"/>
                <a:ea typeface="游ゴシック" panose="020B0400000000000000" pitchFamily="50" charset="-128"/>
              </a:rPr>
              <a:t>の建物でかつての城下町を</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再現したテーマパーク「松前藩屋敷」もあり、当時</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の松前の賑わいを感じることができます。</a:t>
            </a:r>
            <a:endParaRPr lang="en-US" altLang="ja-JP" sz="980" dirty="0">
              <a:latin typeface="游ゴシック" panose="020B0400000000000000" pitchFamily="50" charset="-128"/>
              <a:ea typeface="游ゴシック" panose="020B0400000000000000" pitchFamily="50" charset="-128"/>
            </a:endParaRPr>
          </a:p>
        </p:txBody>
      </p:sp>
      <p:sp>
        <p:nvSpPr>
          <p:cNvPr id="11" name="テキスト ボックス 10">
            <a:extLst>
              <a:ext uri="{FF2B5EF4-FFF2-40B4-BE49-F238E27FC236}">
                <a16:creationId xmlns:a16="http://schemas.microsoft.com/office/drawing/2014/main" id="{B10688C0-34E9-4FF8-ABBE-5A66752548E0}"/>
              </a:ext>
            </a:extLst>
          </p:cNvPr>
          <p:cNvSpPr txBox="1"/>
          <p:nvPr/>
        </p:nvSpPr>
        <p:spPr>
          <a:xfrm>
            <a:off x="506636" y="5165141"/>
            <a:ext cx="2409634" cy="308995"/>
          </a:xfrm>
          <a:prstGeom prst="rect">
            <a:avLst/>
          </a:prstGeom>
          <a:noFill/>
        </p:spPr>
        <p:txBody>
          <a:bodyPr wrap="none" rtlCol="0">
            <a:spAutoFit/>
          </a:bodyPr>
          <a:lstStyle/>
          <a:p>
            <a:r>
              <a:rPr lang="ja-JP" altLang="en-US" sz="1408" dirty="0">
                <a:solidFill>
                  <a:srgbClr val="00B0F0"/>
                </a:solidFill>
                <a:latin typeface="游ゴシック" panose="020B0400000000000000" pitchFamily="50" charset="-128"/>
                <a:ea typeface="游ゴシック" panose="020B0400000000000000" pitchFamily="50" charset="-128"/>
              </a:rPr>
              <a:t> 北前船が運んだものに注目</a:t>
            </a:r>
            <a:endParaRPr lang="en-US" altLang="ja-JP" sz="1408" dirty="0">
              <a:solidFill>
                <a:srgbClr val="00B0F0"/>
              </a:solidFill>
              <a:latin typeface="游ゴシック" panose="020B0400000000000000" pitchFamily="50" charset="-128"/>
              <a:ea typeface="游ゴシック" panose="020B0400000000000000" pitchFamily="50" charset="-128"/>
            </a:endParaRPr>
          </a:p>
        </p:txBody>
      </p:sp>
      <p:sp>
        <p:nvSpPr>
          <p:cNvPr id="12" name="正方形/長方形 11">
            <a:extLst>
              <a:ext uri="{FF2B5EF4-FFF2-40B4-BE49-F238E27FC236}">
                <a16:creationId xmlns:a16="http://schemas.microsoft.com/office/drawing/2014/main" id="{59ACE413-9CC5-4CDF-A6EA-7FB517F29DB7}"/>
              </a:ext>
            </a:extLst>
          </p:cNvPr>
          <p:cNvSpPr/>
          <p:nvPr/>
        </p:nvSpPr>
        <p:spPr>
          <a:xfrm>
            <a:off x="628953" y="5474136"/>
            <a:ext cx="6038177" cy="596061"/>
          </a:xfrm>
          <a:prstGeom prst="rect">
            <a:avLst/>
          </a:prstGeom>
        </p:spPr>
        <p:txBody>
          <a:bodyPr wrap="square">
            <a:spAutoFit/>
          </a:bodyPr>
          <a:lstStyle/>
          <a:p>
            <a:pPr>
              <a:spcBef>
                <a:spcPts val="217"/>
              </a:spcBef>
            </a:pPr>
            <a:r>
              <a:rPr lang="ja-JP" altLang="en-US" sz="980" dirty="0">
                <a:latin typeface="游ゴシック" panose="020B0400000000000000" pitchFamily="50" charset="-128"/>
                <a:ea typeface="游ゴシック" panose="020B0400000000000000" pitchFamily="50" charset="-128"/>
              </a:rPr>
              <a:t>他人の荷物を預かって運賃をもらうのではなく、仕入れた商品を寄港地で売買するというのが北前船のビ</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ジネスモデルでした。なかでも莫大な利益をもたらしたのが当時需要の高かった「イワシ粕」です。イワ</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シ粕は何に利用されたのでしょうか。また、人々の暮らしにどんな変化をもたらしたのでしょうか。</a:t>
            </a:r>
          </a:p>
        </p:txBody>
      </p:sp>
      <p:sp>
        <p:nvSpPr>
          <p:cNvPr id="13" name="テキスト ボックス 12">
            <a:extLst>
              <a:ext uri="{FF2B5EF4-FFF2-40B4-BE49-F238E27FC236}">
                <a16:creationId xmlns:a16="http://schemas.microsoft.com/office/drawing/2014/main" id="{77A1D817-BFB5-4287-BDE7-AD74A41A38DF}"/>
              </a:ext>
            </a:extLst>
          </p:cNvPr>
          <p:cNvSpPr txBox="1"/>
          <p:nvPr/>
        </p:nvSpPr>
        <p:spPr>
          <a:xfrm>
            <a:off x="6807076" y="5576600"/>
            <a:ext cx="2981907" cy="987193"/>
          </a:xfrm>
          <a:prstGeom prst="rect">
            <a:avLst/>
          </a:prstGeom>
          <a:noFill/>
        </p:spPr>
        <p:txBody>
          <a:bodyPr wrap="none" rtlCol="0">
            <a:spAutoFit/>
          </a:bodyPr>
          <a:lstStyle/>
          <a:p>
            <a:r>
              <a:rPr lang="en-US" altLang="ja-JP" sz="867" dirty="0">
                <a:latin typeface="游ゴシック" panose="020B0400000000000000" pitchFamily="50" charset="-128"/>
                <a:ea typeface="游ゴシック" panose="020B0400000000000000" pitchFamily="50" charset="-128"/>
              </a:rPr>
              <a:t>《</a:t>
            </a:r>
            <a:r>
              <a:rPr lang="ja-JP" altLang="en-US" sz="867" dirty="0">
                <a:latin typeface="游ゴシック" panose="020B0400000000000000" pitchFamily="50" charset="-128"/>
                <a:ea typeface="游ゴシック" panose="020B0400000000000000" pitchFamily="50" charset="-128"/>
              </a:rPr>
              <a:t>事前学習 参考</a:t>
            </a:r>
            <a:r>
              <a:rPr lang="en-US" altLang="ja-JP" sz="867" dirty="0">
                <a:latin typeface="游ゴシック" panose="020B0400000000000000" pitchFamily="50" charset="-128"/>
                <a:ea typeface="游ゴシック" panose="020B0400000000000000" pitchFamily="50" charset="-128"/>
              </a:rPr>
              <a:t>URL》</a:t>
            </a:r>
          </a:p>
          <a:p>
            <a:endParaRPr lang="en-US" altLang="ja-JP" sz="325" dirty="0">
              <a:latin typeface="游ゴシック" panose="020B0400000000000000" pitchFamily="50" charset="-128"/>
              <a:ea typeface="游ゴシック" panose="020B0400000000000000" pitchFamily="50" charset="-128"/>
            </a:endParaRPr>
          </a:p>
          <a:p>
            <a:pPr>
              <a:spcBef>
                <a:spcPts val="217"/>
              </a:spcBef>
            </a:pPr>
            <a:r>
              <a:rPr lang="ja-JP" altLang="en-US" sz="758" dirty="0">
                <a:solidFill>
                  <a:schemeClr val="accent1"/>
                </a:solidFill>
                <a:latin typeface="游ゴシック" panose="020B0400000000000000" pitchFamily="50" charset="-128"/>
                <a:ea typeface="游ゴシック" panose="020B0400000000000000" pitchFamily="50" charset="-128"/>
              </a:rPr>
              <a:t>●</a:t>
            </a:r>
            <a:r>
              <a:rPr lang="ja-JP" altLang="en-US" sz="758" dirty="0">
                <a:latin typeface="游ゴシック" panose="020B0400000000000000" pitchFamily="50" charset="-128"/>
                <a:ea typeface="游ゴシック" panose="020B0400000000000000" pitchFamily="50" charset="-128"/>
              </a:rPr>
              <a:t>松前町 松前歴史物語</a:t>
            </a:r>
          </a:p>
          <a:p>
            <a:pPr>
              <a:spcBef>
                <a:spcPts val="217"/>
              </a:spcBef>
            </a:pPr>
            <a:r>
              <a:rPr lang="en-US" altLang="ja-JP" sz="758" dirty="0">
                <a:latin typeface="游ゴシック" panose="020B0400000000000000" pitchFamily="50" charset="-128"/>
                <a:ea typeface="游ゴシック" panose="020B0400000000000000" pitchFamily="50" charset="-128"/>
              </a:rPr>
              <a:t>www.town.matsumae.hokkaido.jp/hotnews/category/120.html</a:t>
            </a:r>
          </a:p>
          <a:p>
            <a:pPr>
              <a:spcBef>
                <a:spcPts val="217"/>
              </a:spcBef>
            </a:pPr>
            <a:r>
              <a:rPr lang="ja-JP" altLang="en-US" sz="758" dirty="0">
                <a:solidFill>
                  <a:schemeClr val="accent1"/>
                </a:solidFill>
                <a:latin typeface="游ゴシック" panose="020B0400000000000000" pitchFamily="50" charset="-128"/>
                <a:ea typeface="游ゴシック" panose="020B0400000000000000" pitchFamily="50" charset="-128"/>
              </a:rPr>
              <a:t>●</a:t>
            </a:r>
            <a:r>
              <a:rPr lang="ja-JP" altLang="en-US" sz="758" dirty="0">
                <a:latin typeface="游ゴシック" panose="020B0400000000000000" pitchFamily="50" charset="-128"/>
                <a:ea typeface="游ゴシック" panose="020B0400000000000000" pitchFamily="50" charset="-128"/>
              </a:rPr>
              <a:t>北海道歴史・文化ポータルサイト </a:t>
            </a:r>
            <a:r>
              <a:rPr lang="en-US" altLang="ja-JP" sz="758" dirty="0">
                <a:latin typeface="游ゴシック" panose="020B0400000000000000" pitchFamily="50" charset="-128"/>
                <a:ea typeface="游ゴシック" panose="020B0400000000000000" pitchFamily="50" charset="-128"/>
              </a:rPr>
              <a:t>AKARENGA</a:t>
            </a:r>
          </a:p>
          <a:p>
            <a:pPr>
              <a:spcBef>
                <a:spcPts val="217"/>
              </a:spcBef>
            </a:pPr>
            <a:r>
              <a:rPr lang="en-US" altLang="ja-JP" sz="758" dirty="0">
                <a:latin typeface="游ゴシック" panose="020B0400000000000000" pitchFamily="50" charset="-128"/>
                <a:ea typeface="游ゴシック" panose="020B0400000000000000" pitchFamily="50" charset="-128"/>
              </a:rPr>
              <a:t>www.akarenga-h.jp/hokkaido/kaitaku/k-01/</a:t>
            </a:r>
          </a:p>
          <a:p>
            <a:pPr>
              <a:spcBef>
                <a:spcPts val="217"/>
              </a:spcBef>
            </a:pPr>
            <a:endParaRPr lang="en-US" altLang="ja-JP" sz="758" dirty="0">
              <a:latin typeface="游ゴシック" panose="020B0400000000000000" pitchFamily="50" charset="-128"/>
              <a:ea typeface="游ゴシック" panose="020B0400000000000000" pitchFamily="50" charset="-128"/>
            </a:endParaRPr>
          </a:p>
        </p:txBody>
      </p:sp>
      <p:pic>
        <p:nvPicPr>
          <p:cNvPr id="17" name="図 16">
            <a:extLst>
              <a:ext uri="{FF2B5EF4-FFF2-40B4-BE49-F238E27FC236}">
                <a16:creationId xmlns:a16="http://schemas.microsoft.com/office/drawing/2014/main" id="{AA2A7D95-CEC9-48C7-ABF7-04724AABFC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76319" y="3426941"/>
            <a:ext cx="2298185" cy="1499663"/>
          </a:xfrm>
          <a:prstGeom prst="rect">
            <a:avLst/>
          </a:prstGeom>
        </p:spPr>
      </p:pic>
      <p:sp>
        <p:nvSpPr>
          <p:cNvPr id="15" name="テキスト ボックス 14">
            <a:extLst>
              <a:ext uri="{FF2B5EF4-FFF2-40B4-BE49-F238E27FC236}">
                <a16:creationId xmlns:a16="http://schemas.microsoft.com/office/drawing/2014/main" id="{E4F22B9A-80C6-47D0-AC16-1C8050B955B7}"/>
              </a:ext>
            </a:extLst>
          </p:cNvPr>
          <p:cNvSpPr txBox="1"/>
          <p:nvPr/>
        </p:nvSpPr>
        <p:spPr>
          <a:xfrm>
            <a:off x="7082239" y="3076081"/>
            <a:ext cx="958917" cy="225767"/>
          </a:xfrm>
          <a:prstGeom prst="rect">
            <a:avLst/>
          </a:prstGeom>
          <a:noFill/>
        </p:spPr>
        <p:txBody>
          <a:bodyPr wrap="none" rtlCol="0">
            <a:spAutoFit/>
          </a:bodyPr>
          <a:lstStyle/>
          <a:p>
            <a:r>
              <a:rPr lang="ja-JP" altLang="en-US" sz="867" dirty="0">
                <a:latin typeface="游ゴシック" panose="020B0400000000000000" pitchFamily="50" charset="-128"/>
                <a:ea typeface="游ゴシック" panose="020B0400000000000000" pitchFamily="50" charset="-128"/>
              </a:rPr>
              <a:t>▶北前船の模型</a:t>
            </a:r>
            <a:endParaRPr lang="en-US" altLang="ja-JP" sz="758" dirty="0">
              <a:latin typeface="游ゴシック" panose="020B0400000000000000" pitchFamily="50" charset="-128"/>
              <a:ea typeface="游ゴシック" panose="020B0400000000000000" pitchFamily="50" charset="-128"/>
            </a:endParaRPr>
          </a:p>
        </p:txBody>
      </p:sp>
      <p:sp>
        <p:nvSpPr>
          <p:cNvPr id="16" name="テキスト ボックス 15">
            <a:extLst>
              <a:ext uri="{FF2B5EF4-FFF2-40B4-BE49-F238E27FC236}">
                <a16:creationId xmlns:a16="http://schemas.microsoft.com/office/drawing/2014/main" id="{36DBB5A2-16B3-4D28-B8DE-CD22EEA720FF}"/>
              </a:ext>
            </a:extLst>
          </p:cNvPr>
          <p:cNvSpPr txBox="1"/>
          <p:nvPr/>
        </p:nvSpPr>
        <p:spPr>
          <a:xfrm>
            <a:off x="7082239" y="4926604"/>
            <a:ext cx="1180131" cy="225767"/>
          </a:xfrm>
          <a:prstGeom prst="rect">
            <a:avLst/>
          </a:prstGeom>
          <a:noFill/>
        </p:spPr>
        <p:txBody>
          <a:bodyPr wrap="none" rtlCol="0">
            <a:spAutoFit/>
          </a:bodyPr>
          <a:lstStyle/>
          <a:p>
            <a:r>
              <a:rPr lang="ja-JP" altLang="en-US" sz="867" dirty="0">
                <a:latin typeface="游ゴシック" panose="020B0400000000000000" pitchFamily="50" charset="-128"/>
                <a:ea typeface="游ゴシック" panose="020B0400000000000000" pitchFamily="50" charset="-128"/>
              </a:rPr>
              <a:t>▶福山城（松前城）</a:t>
            </a:r>
            <a:endParaRPr lang="en-US" altLang="ja-JP" sz="758" dirty="0">
              <a:latin typeface="游ゴシック" panose="020B0400000000000000" pitchFamily="50" charset="-128"/>
              <a:ea typeface="游ゴシック" panose="020B0400000000000000" pitchFamily="50" charset="-128"/>
            </a:endParaRPr>
          </a:p>
        </p:txBody>
      </p:sp>
      <p:pic>
        <p:nvPicPr>
          <p:cNvPr id="14" name="図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2822" y="1572942"/>
            <a:ext cx="2301682" cy="1503139"/>
          </a:xfrm>
          <a:prstGeom prst="rect">
            <a:avLst/>
          </a:prstGeom>
        </p:spPr>
      </p:pic>
    </p:spTree>
    <p:extLst>
      <p:ext uri="{BB962C8B-B14F-4D97-AF65-F5344CB8AC3E}">
        <p14:creationId xmlns:p14="http://schemas.microsoft.com/office/powerpoint/2010/main" val="4284345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ED52F669-4E5E-4809-B4CB-2E8025A3CDFB}"/>
              </a:ext>
            </a:extLst>
          </p:cNvPr>
          <p:cNvSpPr txBox="1"/>
          <p:nvPr/>
        </p:nvSpPr>
        <p:spPr>
          <a:xfrm>
            <a:off x="506636" y="895317"/>
            <a:ext cx="809837" cy="242374"/>
          </a:xfrm>
          <a:prstGeom prst="rect">
            <a:avLst/>
          </a:prstGeom>
          <a:noFill/>
        </p:spPr>
        <p:txBody>
          <a:bodyPr wrap="none" rtlCol="0">
            <a:spAutoFit/>
          </a:bodyPr>
          <a:lstStyle/>
          <a:p>
            <a:r>
              <a:rPr lang="ja-JP" altLang="en-US" sz="975" dirty="0">
                <a:solidFill>
                  <a:schemeClr val="accent1"/>
                </a:solidFill>
                <a:latin typeface="游ゴシック" panose="020B0400000000000000" pitchFamily="50" charset="-128"/>
                <a:ea typeface="游ゴシック" panose="020B0400000000000000" pitchFamily="50" charset="-128"/>
              </a:rPr>
              <a:t>▶歴史文化</a:t>
            </a:r>
            <a:endParaRPr lang="en-US" altLang="ja-JP" sz="975" dirty="0">
              <a:latin typeface="游ゴシック" panose="020B0400000000000000" pitchFamily="50" charset="-128"/>
              <a:ea typeface="游ゴシック" panose="020B0400000000000000" pitchFamily="50" charset="-128"/>
            </a:endParaRPr>
          </a:p>
        </p:txBody>
      </p:sp>
      <p:sp>
        <p:nvSpPr>
          <p:cNvPr id="5" name="テキスト ボックス 4">
            <a:extLst>
              <a:ext uri="{FF2B5EF4-FFF2-40B4-BE49-F238E27FC236}">
                <a16:creationId xmlns:a16="http://schemas.microsoft.com/office/drawing/2014/main" id="{EA7C3CFD-C393-4247-9214-35A2C1CF0A91}"/>
              </a:ext>
            </a:extLst>
          </p:cNvPr>
          <p:cNvSpPr txBox="1"/>
          <p:nvPr/>
        </p:nvSpPr>
        <p:spPr>
          <a:xfrm>
            <a:off x="506636" y="1145386"/>
            <a:ext cx="1402948" cy="275781"/>
          </a:xfrm>
          <a:prstGeom prst="rect">
            <a:avLst/>
          </a:prstGeom>
          <a:noFill/>
        </p:spPr>
        <p:txBody>
          <a:bodyPr wrap="none" rtlCol="0">
            <a:spAutoFit/>
          </a:bodyPr>
          <a:lstStyle/>
          <a:p>
            <a:r>
              <a:rPr lang="ja-JP" altLang="en-US" sz="1192" dirty="0">
                <a:solidFill>
                  <a:srgbClr val="00B0F0"/>
                </a:solidFill>
                <a:latin typeface="游ゴシック" panose="020B0400000000000000" pitchFamily="50" charset="-128"/>
                <a:ea typeface="游ゴシック" panose="020B0400000000000000" pitchFamily="50" charset="-128"/>
              </a:rPr>
              <a:t>幕末・開国の歴史</a:t>
            </a:r>
            <a:endParaRPr lang="en-US" altLang="ja-JP" sz="1192" dirty="0">
              <a:solidFill>
                <a:srgbClr val="00B0F0"/>
              </a:solidFill>
              <a:latin typeface="游ゴシック" panose="020B0400000000000000" pitchFamily="50" charset="-128"/>
              <a:ea typeface="游ゴシック" panose="020B0400000000000000" pitchFamily="50" charset="-128"/>
            </a:endParaRPr>
          </a:p>
        </p:txBody>
      </p:sp>
      <p:sp>
        <p:nvSpPr>
          <p:cNvPr id="6" name="テキスト ボックス 5">
            <a:extLst>
              <a:ext uri="{FF2B5EF4-FFF2-40B4-BE49-F238E27FC236}">
                <a16:creationId xmlns:a16="http://schemas.microsoft.com/office/drawing/2014/main" id="{13D4C1EB-68FC-4662-B338-7BD530701B57}"/>
              </a:ext>
            </a:extLst>
          </p:cNvPr>
          <p:cNvSpPr txBox="1"/>
          <p:nvPr/>
        </p:nvSpPr>
        <p:spPr>
          <a:xfrm>
            <a:off x="506636" y="1441823"/>
            <a:ext cx="6300440" cy="430887"/>
          </a:xfrm>
          <a:prstGeom prst="rect">
            <a:avLst/>
          </a:prstGeom>
          <a:noFill/>
        </p:spPr>
        <p:txBody>
          <a:bodyPr wrap="square" rtlCol="0">
            <a:spAutoFit/>
          </a:bodyPr>
          <a:lstStyle/>
          <a:p>
            <a:r>
              <a:rPr lang="ja-JP" altLang="en-US" sz="2200" b="1" dirty="0">
                <a:solidFill>
                  <a:schemeClr val="accent1"/>
                </a:solidFill>
                <a:latin typeface="游ゴシック" panose="020B0400000000000000" pitchFamily="50" charset="-128"/>
                <a:ea typeface="游ゴシック" panose="020B0400000000000000" pitchFamily="50" charset="-128"/>
              </a:rPr>
              <a:t>歴史の舞台に立って体感！激動の幕末・明治</a:t>
            </a:r>
            <a:endParaRPr lang="en-US" altLang="ja-JP" sz="2200" b="1" dirty="0">
              <a:solidFill>
                <a:schemeClr val="accent1"/>
              </a:solidFill>
              <a:latin typeface="游ゴシック" panose="020B0400000000000000" pitchFamily="50" charset="-128"/>
              <a:ea typeface="游ゴシック" panose="020B0400000000000000" pitchFamily="50" charset="-128"/>
            </a:endParaRPr>
          </a:p>
        </p:txBody>
      </p:sp>
      <p:sp>
        <p:nvSpPr>
          <p:cNvPr id="7" name="テキスト ボックス 6">
            <a:extLst>
              <a:ext uri="{FF2B5EF4-FFF2-40B4-BE49-F238E27FC236}">
                <a16:creationId xmlns:a16="http://schemas.microsoft.com/office/drawing/2014/main" id="{F7D7BE8A-8D48-40FB-9CA4-8C4EC8C8E55B}"/>
              </a:ext>
            </a:extLst>
          </p:cNvPr>
          <p:cNvSpPr txBox="1"/>
          <p:nvPr/>
        </p:nvSpPr>
        <p:spPr>
          <a:xfrm>
            <a:off x="506636" y="1960464"/>
            <a:ext cx="3005951" cy="707886"/>
          </a:xfrm>
          <a:prstGeom prst="rect">
            <a:avLst/>
          </a:prstGeom>
          <a:noFill/>
        </p:spPr>
        <p:txBody>
          <a:bodyPr wrap="none" rtlCol="0">
            <a:spAutoFit/>
          </a:bodyPr>
          <a:lstStyle/>
          <a:p>
            <a:r>
              <a:rPr lang="ja-JP" altLang="en-US" sz="2000" b="1" dirty="0">
                <a:latin typeface="游ゴシック" panose="020B0400000000000000" pitchFamily="50" charset="-128"/>
                <a:ea typeface="游ゴシック" panose="020B0400000000000000" pitchFamily="50" charset="-128"/>
              </a:rPr>
              <a:t>世界に開かれた北海道の</a:t>
            </a:r>
            <a:endParaRPr lang="en-US" altLang="ja-JP" sz="2000" b="1" dirty="0">
              <a:latin typeface="游ゴシック" panose="020B0400000000000000" pitchFamily="50" charset="-128"/>
              <a:ea typeface="游ゴシック" panose="020B0400000000000000" pitchFamily="50" charset="-128"/>
            </a:endParaRPr>
          </a:p>
          <a:p>
            <a:r>
              <a:rPr lang="ja-JP" altLang="en-US" sz="2000" b="1" dirty="0">
                <a:latin typeface="游ゴシック" panose="020B0400000000000000" pitchFamily="50" charset="-128"/>
                <a:ea typeface="游ゴシック" panose="020B0400000000000000" pitchFamily="50" charset="-128"/>
              </a:rPr>
              <a:t>海の玄関口「函館港」</a:t>
            </a:r>
            <a:endParaRPr lang="en-US" altLang="ja-JP" sz="2000" b="1" dirty="0">
              <a:latin typeface="游ゴシック" panose="020B0400000000000000" pitchFamily="50" charset="-128"/>
              <a:ea typeface="游ゴシック" panose="020B0400000000000000" pitchFamily="50" charset="-128"/>
            </a:endParaRPr>
          </a:p>
        </p:txBody>
      </p:sp>
      <p:sp>
        <p:nvSpPr>
          <p:cNvPr id="8" name="テキスト ボックス 7">
            <a:extLst>
              <a:ext uri="{FF2B5EF4-FFF2-40B4-BE49-F238E27FC236}">
                <a16:creationId xmlns:a16="http://schemas.microsoft.com/office/drawing/2014/main" id="{302FC634-6568-47C1-B43E-570FD3BEEEA4}"/>
              </a:ext>
            </a:extLst>
          </p:cNvPr>
          <p:cNvSpPr txBox="1"/>
          <p:nvPr/>
        </p:nvSpPr>
        <p:spPr>
          <a:xfrm>
            <a:off x="506636" y="2702836"/>
            <a:ext cx="3078212" cy="1831271"/>
          </a:xfrm>
          <a:prstGeom prst="rect">
            <a:avLst/>
          </a:prstGeom>
          <a:noFill/>
        </p:spPr>
        <p:txBody>
          <a:bodyPr wrap="square" rtlCol="0">
            <a:spAutoFit/>
          </a:bodyPr>
          <a:lstStyle/>
          <a:p>
            <a:pPr>
              <a:spcBef>
                <a:spcPts val="217"/>
              </a:spcBef>
            </a:pPr>
            <a:r>
              <a:rPr lang="ja-JP" altLang="en-US" sz="980" dirty="0">
                <a:latin typeface="游ゴシック" panose="020B0400000000000000" pitchFamily="50" charset="-128"/>
                <a:ea typeface="游ゴシック" panose="020B0400000000000000" pitchFamily="50" charset="-128"/>
              </a:rPr>
              <a:t>函館港は、函館山麓からの海岸線に位置する天然の</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良港です。</a:t>
            </a:r>
            <a:r>
              <a:rPr lang="en-US" altLang="ja-JP" sz="980" dirty="0">
                <a:latin typeface="游ゴシック" panose="020B0400000000000000" pitchFamily="50" charset="-128"/>
                <a:ea typeface="游ゴシック" panose="020B0400000000000000" pitchFamily="50" charset="-128"/>
              </a:rPr>
              <a:t>1853</a:t>
            </a:r>
            <a:r>
              <a:rPr lang="ja-JP" altLang="en-US" sz="980" dirty="0">
                <a:latin typeface="游ゴシック" panose="020B0400000000000000" pitchFamily="50" charset="-128"/>
                <a:ea typeface="游ゴシック" panose="020B0400000000000000" pitchFamily="50" charset="-128"/>
              </a:rPr>
              <a:t>年にアメリカの東インド艦隊司令長</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官ペリーが浦賀に来航し、</a:t>
            </a:r>
            <a:r>
              <a:rPr lang="en-US" altLang="ja-JP" sz="980" dirty="0">
                <a:latin typeface="游ゴシック" panose="020B0400000000000000" pitchFamily="50" charset="-128"/>
                <a:ea typeface="游ゴシック" panose="020B0400000000000000" pitchFamily="50" charset="-128"/>
              </a:rPr>
              <a:t>1854</a:t>
            </a:r>
            <a:r>
              <a:rPr lang="ja-JP" altLang="en-US" sz="980" dirty="0">
                <a:latin typeface="游ゴシック" panose="020B0400000000000000" pitchFamily="50" charset="-128"/>
                <a:ea typeface="游ゴシック" panose="020B0400000000000000" pitchFamily="50" charset="-128"/>
              </a:rPr>
              <a:t>年に日米和親条約が</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結ばれ、当時「箱館」と呼ばれていた函館が下田と</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ともに開港しました。さらに</a:t>
            </a:r>
            <a:r>
              <a:rPr lang="en-US" altLang="ja-JP" sz="980" dirty="0">
                <a:latin typeface="游ゴシック" panose="020B0400000000000000" pitchFamily="50" charset="-128"/>
                <a:ea typeface="游ゴシック" panose="020B0400000000000000" pitchFamily="50" charset="-128"/>
              </a:rPr>
              <a:t>1859</a:t>
            </a:r>
            <a:r>
              <a:rPr lang="ja-JP" altLang="en-US" sz="980" dirty="0">
                <a:latin typeface="游ゴシック" panose="020B0400000000000000" pitchFamily="50" charset="-128"/>
                <a:ea typeface="游ゴシック" panose="020B0400000000000000" pitchFamily="50" charset="-128"/>
              </a:rPr>
              <a:t>年には横浜、長崎</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とともに貿易を開始。箱館には港からさまざまな国</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の文化が入り込み、洋館や教会、和洋折衷の住宅な</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どがつくられました。函館市の西部地区には、当時</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をしのばせる異国情緒たっぷりの街並みが残ってい</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ます。</a:t>
            </a:r>
            <a:endParaRPr lang="en-US" altLang="ja-JP" sz="980" dirty="0">
              <a:latin typeface="游ゴシック" panose="020B0400000000000000" pitchFamily="50" charset="-128"/>
              <a:ea typeface="游ゴシック" panose="020B0400000000000000" pitchFamily="50" charset="-128"/>
            </a:endParaRPr>
          </a:p>
        </p:txBody>
      </p:sp>
      <p:sp>
        <p:nvSpPr>
          <p:cNvPr id="9" name="テキスト ボックス 8">
            <a:extLst>
              <a:ext uri="{FF2B5EF4-FFF2-40B4-BE49-F238E27FC236}">
                <a16:creationId xmlns:a16="http://schemas.microsoft.com/office/drawing/2014/main" id="{3A175E0F-74EB-4DBC-8728-2DA5708D93F5}"/>
              </a:ext>
            </a:extLst>
          </p:cNvPr>
          <p:cNvSpPr txBox="1"/>
          <p:nvPr/>
        </p:nvSpPr>
        <p:spPr>
          <a:xfrm>
            <a:off x="3728864" y="1960464"/>
            <a:ext cx="3005951" cy="707886"/>
          </a:xfrm>
          <a:prstGeom prst="rect">
            <a:avLst/>
          </a:prstGeom>
          <a:noFill/>
        </p:spPr>
        <p:txBody>
          <a:bodyPr wrap="none" rtlCol="0">
            <a:spAutoFit/>
          </a:bodyPr>
          <a:lstStyle/>
          <a:p>
            <a:r>
              <a:rPr lang="ja-JP" altLang="en-US" sz="2000" b="1" dirty="0">
                <a:latin typeface="游ゴシック" panose="020B0400000000000000" pitchFamily="50" charset="-128"/>
                <a:ea typeface="游ゴシック" panose="020B0400000000000000" pitchFamily="50" charset="-128"/>
              </a:rPr>
              <a:t>箱館戦争の舞台となった</a:t>
            </a:r>
            <a:endParaRPr lang="en-US" altLang="ja-JP" sz="2000" b="1" dirty="0">
              <a:latin typeface="游ゴシック" panose="020B0400000000000000" pitchFamily="50" charset="-128"/>
              <a:ea typeface="游ゴシック" panose="020B0400000000000000" pitchFamily="50" charset="-128"/>
            </a:endParaRPr>
          </a:p>
          <a:p>
            <a:r>
              <a:rPr lang="ja-JP" altLang="en-US" sz="2000" b="1" dirty="0">
                <a:latin typeface="游ゴシック" panose="020B0400000000000000" pitchFamily="50" charset="-128"/>
                <a:ea typeface="游ゴシック" panose="020B0400000000000000" pitchFamily="50" charset="-128"/>
              </a:rPr>
              <a:t>「五稜郭」</a:t>
            </a:r>
            <a:endParaRPr lang="en-US" altLang="ja-JP" sz="2000" b="1" dirty="0">
              <a:latin typeface="游ゴシック" panose="020B0400000000000000" pitchFamily="50" charset="-128"/>
              <a:ea typeface="游ゴシック" panose="020B0400000000000000" pitchFamily="50" charset="-128"/>
            </a:endParaRPr>
          </a:p>
        </p:txBody>
      </p:sp>
      <p:sp>
        <p:nvSpPr>
          <p:cNvPr id="10" name="テキスト ボックス 9">
            <a:extLst>
              <a:ext uri="{FF2B5EF4-FFF2-40B4-BE49-F238E27FC236}">
                <a16:creationId xmlns:a16="http://schemas.microsoft.com/office/drawing/2014/main" id="{063F81C9-0E8C-4914-BD01-1B249A002901}"/>
              </a:ext>
            </a:extLst>
          </p:cNvPr>
          <p:cNvSpPr txBox="1"/>
          <p:nvPr/>
        </p:nvSpPr>
        <p:spPr>
          <a:xfrm>
            <a:off x="3728864" y="2702836"/>
            <a:ext cx="3078212" cy="1831271"/>
          </a:xfrm>
          <a:prstGeom prst="rect">
            <a:avLst/>
          </a:prstGeom>
          <a:noFill/>
        </p:spPr>
        <p:txBody>
          <a:bodyPr wrap="square" rtlCol="0">
            <a:spAutoFit/>
          </a:bodyPr>
          <a:lstStyle/>
          <a:p>
            <a:pPr>
              <a:spcBef>
                <a:spcPts val="217"/>
              </a:spcBef>
            </a:pPr>
            <a:r>
              <a:rPr lang="en-US" altLang="ja-JP" sz="980" dirty="0">
                <a:latin typeface="游ゴシック" panose="020B0400000000000000" pitchFamily="50" charset="-128"/>
                <a:ea typeface="游ゴシック" panose="020B0400000000000000" pitchFamily="50" charset="-128"/>
              </a:rPr>
              <a:t>1864</a:t>
            </a:r>
            <a:r>
              <a:rPr lang="ja-JP" altLang="en-US" sz="980" dirty="0">
                <a:latin typeface="游ゴシック" panose="020B0400000000000000" pitchFamily="50" charset="-128"/>
                <a:ea typeface="游ゴシック" panose="020B0400000000000000" pitchFamily="50" charset="-128"/>
              </a:rPr>
              <a:t>年、箱館の防備強化を図るため、箱館奉行所は</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日本初の洋式築造城郭「五稜郭」に移転しました。</a:t>
            </a:r>
          </a:p>
          <a:p>
            <a:pPr>
              <a:spcBef>
                <a:spcPts val="217"/>
              </a:spcBef>
            </a:pPr>
            <a:r>
              <a:rPr lang="ja-JP" altLang="en-US" sz="980" dirty="0">
                <a:latin typeface="游ゴシック" panose="020B0400000000000000" pitchFamily="50" charset="-128"/>
                <a:ea typeface="游ゴシック" panose="020B0400000000000000" pitchFamily="50" charset="-128"/>
              </a:rPr>
              <a:t>五稜郭は、旧幕府軍と明治政府軍による戊辰戦争の</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最後の戦い「箱館戦争」の舞台でもあります。函館</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市内には、五稜郭内に復元された箱館奉行所をはじ</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め、市立函館博物館など幕末期の貴重な資料や収蔵</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品を展示した施設が点在しています。また、道南地</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域のあちこちにも箱館戦争の遺跡や遺構が見られ、</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戊辰戦争の終幕をリアルに感じ、学ぶことができま</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す。</a:t>
            </a:r>
          </a:p>
        </p:txBody>
      </p:sp>
      <p:sp>
        <p:nvSpPr>
          <p:cNvPr id="11" name="テキスト ボックス 10">
            <a:extLst>
              <a:ext uri="{FF2B5EF4-FFF2-40B4-BE49-F238E27FC236}">
                <a16:creationId xmlns:a16="http://schemas.microsoft.com/office/drawing/2014/main" id="{B10688C0-34E9-4FF8-ABBE-5A66752548E0}"/>
              </a:ext>
            </a:extLst>
          </p:cNvPr>
          <p:cNvSpPr txBox="1"/>
          <p:nvPr/>
        </p:nvSpPr>
        <p:spPr>
          <a:xfrm>
            <a:off x="506636" y="5165141"/>
            <a:ext cx="2409634" cy="308995"/>
          </a:xfrm>
          <a:prstGeom prst="rect">
            <a:avLst/>
          </a:prstGeom>
          <a:noFill/>
        </p:spPr>
        <p:txBody>
          <a:bodyPr wrap="none" rtlCol="0">
            <a:spAutoFit/>
          </a:bodyPr>
          <a:lstStyle/>
          <a:p>
            <a:r>
              <a:rPr lang="ja-JP" altLang="en-US" sz="1408" dirty="0">
                <a:solidFill>
                  <a:srgbClr val="00B0F0"/>
                </a:solidFill>
                <a:latin typeface="游ゴシック" panose="020B0400000000000000" pitchFamily="50" charset="-128"/>
                <a:ea typeface="游ゴシック" panose="020B0400000000000000" pitchFamily="50" charset="-128"/>
              </a:rPr>
              <a:t> 土方歳三の生涯を調べよう</a:t>
            </a:r>
            <a:endParaRPr lang="en-US" altLang="ja-JP" sz="1408" dirty="0">
              <a:solidFill>
                <a:srgbClr val="00B0F0"/>
              </a:solidFill>
              <a:latin typeface="游ゴシック" panose="020B0400000000000000" pitchFamily="50" charset="-128"/>
              <a:ea typeface="游ゴシック" panose="020B0400000000000000" pitchFamily="50" charset="-128"/>
            </a:endParaRPr>
          </a:p>
        </p:txBody>
      </p:sp>
      <p:sp>
        <p:nvSpPr>
          <p:cNvPr id="12" name="正方形/長方形 11">
            <a:extLst>
              <a:ext uri="{FF2B5EF4-FFF2-40B4-BE49-F238E27FC236}">
                <a16:creationId xmlns:a16="http://schemas.microsoft.com/office/drawing/2014/main" id="{59ACE413-9CC5-4CDF-A6EA-7FB517F29DB7}"/>
              </a:ext>
            </a:extLst>
          </p:cNvPr>
          <p:cNvSpPr/>
          <p:nvPr/>
        </p:nvSpPr>
        <p:spPr>
          <a:xfrm>
            <a:off x="628953" y="5474136"/>
            <a:ext cx="6038177" cy="596061"/>
          </a:xfrm>
          <a:prstGeom prst="rect">
            <a:avLst/>
          </a:prstGeom>
        </p:spPr>
        <p:txBody>
          <a:bodyPr wrap="square">
            <a:spAutoFit/>
          </a:bodyPr>
          <a:lstStyle/>
          <a:p>
            <a:pPr>
              <a:spcBef>
                <a:spcPts val="217"/>
              </a:spcBef>
            </a:pPr>
            <a:r>
              <a:rPr lang="ja-JP" altLang="en-US" sz="980" dirty="0">
                <a:latin typeface="游ゴシック" panose="020B0400000000000000" pitchFamily="50" charset="-128"/>
                <a:ea typeface="游ゴシック" panose="020B0400000000000000" pitchFamily="50" charset="-128"/>
              </a:rPr>
              <a:t>箱館戦争に関係する人物の中でもよく知られているのが、新選組副長・土方歳三です。京都で反幕府勢力</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を取り締まっていた新選組の副長である土方歳三が函館の地で散るまでには、数多くのドラマがあります。</a:t>
            </a:r>
            <a:endParaRPr lang="en-US" altLang="ja-JP" sz="980" dirty="0">
              <a:latin typeface="游ゴシック" panose="020B0400000000000000" pitchFamily="50" charset="-128"/>
              <a:ea typeface="游ゴシック" panose="020B0400000000000000" pitchFamily="50" charset="-128"/>
            </a:endParaRPr>
          </a:p>
          <a:p>
            <a:pPr>
              <a:spcBef>
                <a:spcPts val="217"/>
              </a:spcBef>
            </a:pPr>
            <a:r>
              <a:rPr lang="ja-JP" altLang="en-US" sz="980" dirty="0">
                <a:latin typeface="游ゴシック" panose="020B0400000000000000" pitchFamily="50" charset="-128"/>
                <a:ea typeface="游ゴシック" panose="020B0400000000000000" pitchFamily="50" charset="-128"/>
              </a:rPr>
              <a:t>土方歳三の歩みとともに、幕府の崩壊と明治新政府樹立までの動きを追いかけてみましょう。</a:t>
            </a:r>
          </a:p>
        </p:txBody>
      </p:sp>
      <p:sp>
        <p:nvSpPr>
          <p:cNvPr id="13" name="テキスト ボックス 12">
            <a:extLst>
              <a:ext uri="{FF2B5EF4-FFF2-40B4-BE49-F238E27FC236}">
                <a16:creationId xmlns:a16="http://schemas.microsoft.com/office/drawing/2014/main" id="{77A1D817-BFB5-4287-BDE7-AD74A41A38DF}"/>
              </a:ext>
            </a:extLst>
          </p:cNvPr>
          <p:cNvSpPr txBox="1"/>
          <p:nvPr/>
        </p:nvSpPr>
        <p:spPr>
          <a:xfrm>
            <a:off x="6912145" y="5582039"/>
            <a:ext cx="2632452" cy="844911"/>
          </a:xfrm>
          <a:prstGeom prst="rect">
            <a:avLst/>
          </a:prstGeom>
          <a:noFill/>
        </p:spPr>
        <p:txBody>
          <a:bodyPr wrap="none" rtlCol="0">
            <a:spAutoFit/>
          </a:bodyPr>
          <a:lstStyle/>
          <a:p>
            <a:r>
              <a:rPr lang="en-US" altLang="ja-JP" sz="867" dirty="0">
                <a:latin typeface="游ゴシック" panose="020B0400000000000000" pitchFamily="50" charset="-128"/>
                <a:ea typeface="游ゴシック" panose="020B0400000000000000" pitchFamily="50" charset="-128"/>
              </a:rPr>
              <a:t>《</a:t>
            </a:r>
            <a:r>
              <a:rPr lang="ja-JP" altLang="en-US" sz="867" dirty="0">
                <a:latin typeface="游ゴシック" panose="020B0400000000000000" pitchFamily="50" charset="-128"/>
                <a:ea typeface="游ゴシック" panose="020B0400000000000000" pitchFamily="50" charset="-128"/>
              </a:rPr>
              <a:t>事前学習 参考</a:t>
            </a:r>
            <a:r>
              <a:rPr lang="en-US" altLang="ja-JP" sz="867" dirty="0">
                <a:latin typeface="游ゴシック" panose="020B0400000000000000" pitchFamily="50" charset="-128"/>
                <a:ea typeface="游ゴシック" panose="020B0400000000000000" pitchFamily="50" charset="-128"/>
              </a:rPr>
              <a:t>URL》</a:t>
            </a:r>
          </a:p>
          <a:p>
            <a:endParaRPr lang="en-US" altLang="ja-JP" sz="325" dirty="0">
              <a:latin typeface="游ゴシック" panose="020B0400000000000000" pitchFamily="50" charset="-128"/>
              <a:ea typeface="游ゴシック" panose="020B0400000000000000" pitchFamily="50" charset="-128"/>
            </a:endParaRPr>
          </a:p>
          <a:p>
            <a:pPr>
              <a:spcBef>
                <a:spcPts val="217"/>
              </a:spcBef>
            </a:pPr>
            <a:r>
              <a:rPr lang="ja-JP" altLang="en-US" sz="758" dirty="0">
                <a:solidFill>
                  <a:schemeClr val="accent1"/>
                </a:solidFill>
                <a:latin typeface="游ゴシック" panose="020B0400000000000000" pitchFamily="50" charset="-128"/>
                <a:ea typeface="游ゴシック" panose="020B0400000000000000" pitchFamily="50" charset="-128"/>
              </a:rPr>
              <a:t>●</a:t>
            </a:r>
            <a:r>
              <a:rPr lang="ja-JP" altLang="en-US" sz="758" dirty="0">
                <a:latin typeface="游ゴシック" panose="020B0400000000000000" pitchFamily="50" charset="-128"/>
                <a:ea typeface="游ゴシック" panose="020B0400000000000000" pitchFamily="50" charset="-128"/>
              </a:rPr>
              <a:t>函館市　五稜郭の概要</a:t>
            </a:r>
          </a:p>
          <a:p>
            <a:pPr>
              <a:spcBef>
                <a:spcPts val="217"/>
              </a:spcBef>
            </a:pPr>
            <a:r>
              <a:rPr lang="en-US" altLang="ja-JP" sz="758" dirty="0">
                <a:latin typeface="游ゴシック" panose="020B0400000000000000" pitchFamily="50" charset="-128"/>
                <a:ea typeface="游ゴシック" panose="020B0400000000000000" pitchFamily="50" charset="-128"/>
              </a:rPr>
              <a:t>www.city.hakodate.hokkaido.jp/docs/2014011601482/</a:t>
            </a:r>
          </a:p>
          <a:p>
            <a:pPr>
              <a:spcBef>
                <a:spcPts val="217"/>
              </a:spcBef>
            </a:pPr>
            <a:r>
              <a:rPr lang="ja-JP" altLang="en-US" sz="758" dirty="0">
                <a:solidFill>
                  <a:schemeClr val="accent1"/>
                </a:solidFill>
                <a:latin typeface="游ゴシック" panose="020B0400000000000000" pitchFamily="50" charset="-128"/>
                <a:ea typeface="游ゴシック" panose="020B0400000000000000" pitchFamily="50" charset="-128"/>
              </a:rPr>
              <a:t>●</a:t>
            </a:r>
            <a:r>
              <a:rPr lang="ja-JP" altLang="en-US" sz="758" dirty="0">
                <a:latin typeface="游ゴシック" panose="020B0400000000000000" pitchFamily="50" charset="-128"/>
                <a:ea typeface="游ゴシック" panose="020B0400000000000000" pitchFamily="50" charset="-128"/>
              </a:rPr>
              <a:t>北海道歴史・文化ポータルサイト </a:t>
            </a:r>
            <a:r>
              <a:rPr lang="en-US" altLang="ja-JP" sz="758" dirty="0">
                <a:latin typeface="游ゴシック" panose="020B0400000000000000" pitchFamily="50" charset="-128"/>
                <a:ea typeface="游ゴシック" panose="020B0400000000000000" pitchFamily="50" charset="-128"/>
              </a:rPr>
              <a:t>AKARENGA </a:t>
            </a:r>
          </a:p>
          <a:p>
            <a:pPr>
              <a:spcBef>
                <a:spcPts val="217"/>
              </a:spcBef>
            </a:pPr>
            <a:r>
              <a:rPr lang="en-US" altLang="ja-JP" sz="758" dirty="0">
                <a:latin typeface="游ゴシック" panose="020B0400000000000000" pitchFamily="50" charset="-128"/>
                <a:ea typeface="游ゴシック" panose="020B0400000000000000" pitchFamily="50" charset="-128"/>
              </a:rPr>
              <a:t>www.akarenga-h.jp/hokkaido/kaitaku/k-01/</a:t>
            </a:r>
          </a:p>
        </p:txBody>
      </p:sp>
      <p:sp>
        <p:nvSpPr>
          <p:cNvPr id="14" name="テキスト ボックス 13">
            <a:extLst>
              <a:ext uri="{FF2B5EF4-FFF2-40B4-BE49-F238E27FC236}">
                <a16:creationId xmlns:a16="http://schemas.microsoft.com/office/drawing/2014/main" id="{C9AF809D-FDBF-4BF3-BB71-493D20CEFA31}"/>
              </a:ext>
            </a:extLst>
          </p:cNvPr>
          <p:cNvSpPr txBox="1"/>
          <p:nvPr/>
        </p:nvSpPr>
        <p:spPr>
          <a:xfrm>
            <a:off x="7082239" y="3076081"/>
            <a:ext cx="1069524" cy="225767"/>
          </a:xfrm>
          <a:prstGeom prst="rect">
            <a:avLst/>
          </a:prstGeom>
          <a:noFill/>
        </p:spPr>
        <p:txBody>
          <a:bodyPr wrap="none" rtlCol="0">
            <a:spAutoFit/>
          </a:bodyPr>
          <a:lstStyle/>
          <a:p>
            <a:r>
              <a:rPr lang="ja-JP" altLang="en-US" sz="867" dirty="0">
                <a:latin typeface="游ゴシック" panose="020B0400000000000000" pitchFamily="50" charset="-128"/>
                <a:ea typeface="游ゴシック" panose="020B0400000000000000" pitchFamily="50" charset="-128"/>
              </a:rPr>
              <a:t>▶函館港と函館山</a:t>
            </a:r>
            <a:endParaRPr lang="en-US" altLang="ja-JP" sz="758" dirty="0">
              <a:latin typeface="游ゴシック" panose="020B0400000000000000" pitchFamily="50" charset="-128"/>
              <a:ea typeface="游ゴシック" panose="020B0400000000000000" pitchFamily="50" charset="-128"/>
            </a:endParaRPr>
          </a:p>
        </p:txBody>
      </p:sp>
      <p:sp>
        <p:nvSpPr>
          <p:cNvPr id="15" name="テキスト ボックス 14">
            <a:extLst>
              <a:ext uri="{FF2B5EF4-FFF2-40B4-BE49-F238E27FC236}">
                <a16:creationId xmlns:a16="http://schemas.microsoft.com/office/drawing/2014/main" id="{16D77E7A-A5ED-47B6-A3AE-4D69AA004A06}"/>
              </a:ext>
            </a:extLst>
          </p:cNvPr>
          <p:cNvSpPr txBox="1"/>
          <p:nvPr/>
        </p:nvSpPr>
        <p:spPr>
          <a:xfrm>
            <a:off x="7082239" y="4926604"/>
            <a:ext cx="848309" cy="225767"/>
          </a:xfrm>
          <a:prstGeom prst="rect">
            <a:avLst/>
          </a:prstGeom>
          <a:noFill/>
        </p:spPr>
        <p:txBody>
          <a:bodyPr wrap="none" rtlCol="0">
            <a:spAutoFit/>
          </a:bodyPr>
          <a:lstStyle/>
          <a:p>
            <a:r>
              <a:rPr lang="ja-JP" altLang="en-US" sz="867" dirty="0">
                <a:latin typeface="游ゴシック" panose="020B0400000000000000" pitchFamily="50" charset="-128"/>
                <a:ea typeface="游ゴシック" panose="020B0400000000000000" pitchFamily="50" charset="-128"/>
              </a:rPr>
              <a:t>▶箱館奉行所</a:t>
            </a:r>
            <a:endParaRPr lang="en-US" altLang="ja-JP" sz="758" dirty="0">
              <a:latin typeface="游ゴシック" panose="020B0400000000000000" pitchFamily="50" charset="-128"/>
              <a:ea typeface="游ゴシック" panose="020B0400000000000000" pitchFamily="50" charset="-128"/>
            </a:endParaRPr>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06086" y="1572941"/>
            <a:ext cx="2302474" cy="1503139"/>
          </a:xfrm>
          <a:prstGeom prst="rect">
            <a:avLst/>
          </a:prstGeom>
        </p:spPr>
      </p:pic>
      <p:pic>
        <p:nvPicPr>
          <p:cNvPr id="19" name="図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6085" y="3426941"/>
            <a:ext cx="2298465" cy="1500409"/>
          </a:xfrm>
          <a:prstGeom prst="rect">
            <a:avLst/>
          </a:prstGeom>
        </p:spPr>
      </p:pic>
    </p:spTree>
    <p:extLst>
      <p:ext uri="{BB962C8B-B14F-4D97-AF65-F5344CB8AC3E}">
        <p14:creationId xmlns:p14="http://schemas.microsoft.com/office/powerpoint/2010/main" val="581009398"/>
      </p:ext>
    </p:extLst>
  </p:cSld>
  <p:clrMapOvr>
    <a:masterClrMapping/>
  </p:clrMapOvr>
</p:sld>
</file>

<file path=ppt/theme/theme1.xml><?xml version="1.0" encoding="utf-8"?>
<a:theme xmlns:a="http://schemas.openxmlformats.org/drawingml/2006/main" name="Office テーマ">
  <a:themeElements>
    <a:clrScheme name="暖かみのある青">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421</TotalTime>
  <Words>6773</Words>
  <Application>Microsoft Office PowerPoint</Application>
  <PresentationFormat>A4 210 x 297 mm</PresentationFormat>
  <Paragraphs>623</Paragraphs>
  <Slides>19</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19</vt:i4>
      </vt:variant>
    </vt:vector>
  </HeadingPairs>
  <TitlesOfParts>
    <vt:vector size="25" baseType="lpstr">
      <vt:lpstr>メイリオ</vt:lpstr>
      <vt:lpstr>游ゴシック</vt:lpstr>
      <vt:lpstr>游ゴシック Medium</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フクダ テルカズ</dc:creator>
  <cp:lastModifiedBy>フクダ テルカズ</cp:lastModifiedBy>
  <cp:revision>37</cp:revision>
  <cp:lastPrinted>2017-06-26T03:11:21Z</cp:lastPrinted>
  <dcterms:created xsi:type="dcterms:W3CDTF">2017-06-15T08:31:58Z</dcterms:created>
  <dcterms:modified xsi:type="dcterms:W3CDTF">2017-07-13T02:30:36Z</dcterms:modified>
</cp:coreProperties>
</file>